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notesMasterIdLst>
    <p:notesMasterId r:id="rId59"/>
  </p:notesMasterIdLst>
  <p:handoutMasterIdLst>
    <p:handoutMasterId r:id="rId60"/>
  </p:handoutMasterIdLst>
  <p:sldIdLst>
    <p:sldId id="647" r:id="rId2"/>
    <p:sldId id="1052" r:id="rId3"/>
    <p:sldId id="1055" r:id="rId4"/>
    <p:sldId id="1056" r:id="rId5"/>
    <p:sldId id="1058" r:id="rId6"/>
    <p:sldId id="1059" r:id="rId7"/>
    <p:sldId id="1060" r:id="rId8"/>
    <p:sldId id="1061" r:id="rId9"/>
    <p:sldId id="1065" r:id="rId10"/>
    <p:sldId id="1069" r:id="rId11"/>
    <p:sldId id="1070" r:id="rId12"/>
    <p:sldId id="1066" r:id="rId13"/>
    <p:sldId id="1067" r:id="rId14"/>
    <p:sldId id="1071" r:id="rId15"/>
    <p:sldId id="1072" r:id="rId16"/>
    <p:sldId id="1073" r:id="rId17"/>
    <p:sldId id="1074" r:id="rId18"/>
    <p:sldId id="1075" r:id="rId19"/>
    <p:sldId id="1076" r:id="rId20"/>
    <p:sldId id="1077" r:id="rId21"/>
    <p:sldId id="1078" r:id="rId22"/>
    <p:sldId id="1079" r:id="rId23"/>
    <p:sldId id="1080" r:id="rId24"/>
    <p:sldId id="1081" r:id="rId25"/>
    <p:sldId id="1083" r:id="rId26"/>
    <p:sldId id="1084" r:id="rId27"/>
    <p:sldId id="1085" r:id="rId28"/>
    <p:sldId id="1086" r:id="rId29"/>
    <p:sldId id="1087" r:id="rId30"/>
    <p:sldId id="1109" r:id="rId31"/>
    <p:sldId id="1012" r:id="rId32"/>
    <p:sldId id="1088" r:id="rId33"/>
    <p:sldId id="1089" r:id="rId34"/>
    <p:sldId id="1090" r:id="rId35"/>
    <p:sldId id="1091" r:id="rId36"/>
    <p:sldId id="1092" r:id="rId37"/>
    <p:sldId id="1093" r:id="rId38"/>
    <p:sldId id="1094" r:id="rId39"/>
    <p:sldId id="1095" r:id="rId40"/>
    <p:sldId id="1096" r:id="rId41"/>
    <p:sldId id="1097" r:id="rId42"/>
    <p:sldId id="1099" r:id="rId43"/>
    <p:sldId id="1100" r:id="rId44"/>
    <p:sldId id="1101" r:id="rId45"/>
    <p:sldId id="1103" r:id="rId46"/>
    <p:sldId id="1105" r:id="rId47"/>
    <p:sldId id="948" r:id="rId48"/>
    <p:sldId id="990" r:id="rId49"/>
    <p:sldId id="991" r:id="rId50"/>
    <p:sldId id="994" r:id="rId51"/>
    <p:sldId id="1028" r:id="rId52"/>
    <p:sldId id="1106" r:id="rId53"/>
    <p:sldId id="1107" r:id="rId54"/>
    <p:sldId id="1036" r:id="rId55"/>
    <p:sldId id="1037" r:id="rId56"/>
    <p:sldId id="1108" r:id="rId57"/>
    <p:sldId id="1039" r:id="rId5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FB"/>
    <a:srgbClr val="E8FEDA"/>
    <a:srgbClr val="FF0000"/>
    <a:srgbClr val="FFFF99"/>
    <a:srgbClr val="FF9900"/>
    <a:srgbClr val="5AF869"/>
    <a:srgbClr val="FFFFCC"/>
    <a:srgbClr val="FFCC99"/>
    <a:srgbClr val="C3FFE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2457" autoAdjust="0"/>
  </p:normalViewPr>
  <p:slideViewPr>
    <p:cSldViewPr>
      <p:cViewPr>
        <p:scale>
          <a:sx n="107" d="100"/>
          <a:sy n="107" d="100"/>
        </p:scale>
        <p:origin x="-8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131D6-8949-4138-8423-342987D394A5}" type="doc">
      <dgm:prSet loTypeId="urn:microsoft.com/office/officeart/2005/8/layout/default#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004C478-9FA3-4321-BD76-71DC75DD6928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EFB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良好的生活自理能力</a:t>
          </a:r>
          <a:endParaRPr lang="zh-TW" altLang="en-US" b="1" dirty="0">
            <a:solidFill>
              <a:srgbClr val="FEFBD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09833CBE-1725-4B1A-B3E1-A7A4D9FC9505}" type="parTrans" cxnId="{BF2E56A0-67DA-4E86-B33E-4DB000E7BD25}">
      <dgm:prSet/>
      <dgm:spPr/>
      <dgm:t>
        <a:bodyPr/>
        <a:lstStyle/>
        <a:p>
          <a:endParaRPr lang="zh-TW" altLang="en-US"/>
        </a:p>
      </dgm:t>
    </dgm:pt>
    <dgm:pt modelId="{5E2C62C8-F83B-46E3-B10E-936F3E65F880}" type="sibTrans" cxnId="{BF2E56A0-67DA-4E86-B33E-4DB000E7BD25}">
      <dgm:prSet/>
      <dgm:spPr/>
      <dgm:t>
        <a:bodyPr/>
        <a:lstStyle/>
        <a:p>
          <a:endParaRPr lang="zh-TW" altLang="en-US"/>
        </a:p>
      </dgm:t>
    </dgm:pt>
    <dgm:pt modelId="{9D00D93A-BC0B-44D9-98F8-5ACC361B00DC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EFB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良好的個人衛生保健技巧</a:t>
          </a:r>
          <a:endParaRPr lang="zh-TW" altLang="en-US" b="1" dirty="0">
            <a:solidFill>
              <a:srgbClr val="FEFBD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2C487024-30DD-47A2-898F-C16078120814}" type="parTrans" cxnId="{C494706D-2231-4340-878B-9456180B3BAE}">
      <dgm:prSet/>
      <dgm:spPr/>
      <dgm:t>
        <a:bodyPr/>
        <a:lstStyle/>
        <a:p>
          <a:endParaRPr lang="zh-TW" altLang="en-US"/>
        </a:p>
      </dgm:t>
    </dgm:pt>
    <dgm:pt modelId="{F65DAEDE-4FB0-4B8D-9917-8442293B01C8}" type="sibTrans" cxnId="{C494706D-2231-4340-878B-9456180B3BAE}">
      <dgm:prSet/>
      <dgm:spPr/>
      <dgm:t>
        <a:bodyPr/>
        <a:lstStyle/>
        <a:p>
          <a:endParaRPr lang="zh-TW" altLang="en-US"/>
        </a:p>
      </dgm:t>
    </dgm:pt>
    <dgm:pt modelId="{43CD828D-F229-4B80-B2C6-42D0EE4572DA}">
      <dgm:prSet phldrT="[文字]"/>
      <dgm:spPr>
        <a:solidFill>
          <a:srgbClr val="FFFF99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功能性的</a:t>
          </a:r>
          <a:endParaRPr lang="en-US" altLang="zh-TW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人際溝通技能</a:t>
          </a:r>
          <a:endParaRPr lang="zh-TW" alt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EF98E53A-B8D6-42A2-973B-858A76577F5E}" type="parTrans" cxnId="{CC1EA023-150D-4BC2-941F-92EF4DD83D2B}">
      <dgm:prSet/>
      <dgm:spPr/>
      <dgm:t>
        <a:bodyPr/>
        <a:lstStyle/>
        <a:p>
          <a:endParaRPr lang="zh-TW" altLang="en-US"/>
        </a:p>
      </dgm:t>
    </dgm:pt>
    <dgm:pt modelId="{8238A365-B766-40B1-B9EA-B488FE088313}" type="sibTrans" cxnId="{CC1EA023-150D-4BC2-941F-92EF4DD83D2B}">
      <dgm:prSet/>
      <dgm:spPr/>
      <dgm:t>
        <a:bodyPr/>
        <a:lstStyle/>
        <a:p>
          <a:endParaRPr lang="zh-TW" altLang="en-US"/>
        </a:p>
      </dgm:t>
    </dgm:pt>
    <dgm:pt modelId="{8FCD77B1-D492-47F4-B2F4-CE11C5B4E1F5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EFB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處理簡易餐點的能力</a:t>
          </a:r>
          <a:endParaRPr lang="zh-TW" altLang="en-US" b="1" dirty="0">
            <a:solidFill>
              <a:srgbClr val="FEFBD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F08A17EC-21EA-42F1-AACA-9D9C59CE553E}" type="parTrans" cxnId="{5805783C-940D-40EB-8623-25BB8730607D}">
      <dgm:prSet/>
      <dgm:spPr/>
      <dgm:t>
        <a:bodyPr/>
        <a:lstStyle/>
        <a:p>
          <a:endParaRPr lang="zh-TW" altLang="en-US"/>
        </a:p>
      </dgm:t>
    </dgm:pt>
    <dgm:pt modelId="{FE9991A3-1E69-47F8-871F-5F467277E10B}" type="sibTrans" cxnId="{5805783C-940D-40EB-8623-25BB8730607D}">
      <dgm:prSet/>
      <dgm:spPr/>
      <dgm:t>
        <a:bodyPr/>
        <a:lstStyle/>
        <a:p>
          <a:endParaRPr lang="zh-TW" altLang="en-US"/>
        </a:p>
      </dgm:t>
    </dgm:pt>
    <dgm:pt modelId="{475261BA-8894-4880-BB6F-478E79B29D8A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b="1" dirty="0" smtClean="0">
              <a:solidFill>
                <a:srgbClr val="FEFB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整理衣物</a:t>
          </a:r>
          <a:endParaRPr lang="en-US" altLang="zh-TW" b="1" dirty="0" smtClean="0">
            <a:solidFill>
              <a:srgbClr val="FEFBD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solidFill>
                <a:srgbClr val="FEFB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的能力</a:t>
          </a:r>
          <a:endParaRPr lang="zh-TW" altLang="en-US" b="1" dirty="0">
            <a:solidFill>
              <a:srgbClr val="FEFBD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283503B7-EBC3-405F-BB1F-2371A81B3141}" type="parTrans" cxnId="{0698E7EB-A8B2-4C77-A6AC-B82EE8DCE9E2}">
      <dgm:prSet/>
      <dgm:spPr/>
      <dgm:t>
        <a:bodyPr/>
        <a:lstStyle/>
        <a:p>
          <a:endParaRPr lang="zh-TW" altLang="en-US"/>
        </a:p>
      </dgm:t>
    </dgm:pt>
    <dgm:pt modelId="{69975F51-5D83-4F96-A08D-8F264F1B8994}" type="sibTrans" cxnId="{0698E7EB-A8B2-4C77-A6AC-B82EE8DCE9E2}">
      <dgm:prSet/>
      <dgm:spPr/>
      <dgm:t>
        <a:bodyPr/>
        <a:lstStyle/>
        <a:p>
          <a:endParaRPr lang="zh-TW" altLang="en-US"/>
        </a:p>
      </dgm:t>
    </dgm:pt>
    <dgm:pt modelId="{D486408B-4CA2-4841-A02A-52A0CCC6A93E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EFB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合宜的儀容整飾能力</a:t>
          </a:r>
          <a:endParaRPr lang="zh-TW" altLang="en-US" b="1" dirty="0">
            <a:solidFill>
              <a:srgbClr val="FEFBD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84619ACA-1B9D-4A49-A5C9-3AEE93783BD0}" type="parTrans" cxnId="{42D7A9E4-B984-42A4-B702-AFD0335B229A}">
      <dgm:prSet/>
      <dgm:spPr/>
      <dgm:t>
        <a:bodyPr/>
        <a:lstStyle/>
        <a:p>
          <a:endParaRPr lang="zh-TW" altLang="en-US"/>
        </a:p>
      </dgm:t>
    </dgm:pt>
    <dgm:pt modelId="{ADE3EE0C-540D-4D45-A5F2-4B6E49E0EEAB}" type="sibTrans" cxnId="{42D7A9E4-B984-42A4-B702-AFD0335B229A}">
      <dgm:prSet/>
      <dgm:spPr/>
      <dgm:t>
        <a:bodyPr/>
        <a:lstStyle/>
        <a:p>
          <a:endParaRPr lang="zh-TW" altLang="en-US"/>
        </a:p>
      </dgm:t>
    </dgm:pt>
    <dgm:pt modelId="{8EAE9B31-8DEB-4CEE-80AD-62C6E49852F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EFB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運用社會資源的能力</a:t>
          </a:r>
          <a:endParaRPr lang="zh-TW" altLang="en-US" b="1" dirty="0">
            <a:solidFill>
              <a:srgbClr val="FEFBD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4D7093F9-B634-441C-893F-3E201468C77A}" type="parTrans" cxnId="{7992CDC3-EF94-4ED7-9FDB-997F6A6375D8}">
      <dgm:prSet/>
      <dgm:spPr/>
      <dgm:t>
        <a:bodyPr/>
        <a:lstStyle/>
        <a:p>
          <a:endParaRPr lang="zh-TW" altLang="en-US"/>
        </a:p>
      </dgm:t>
    </dgm:pt>
    <dgm:pt modelId="{8B636A29-8D34-46C8-86EE-D92100BBAED9}" type="sibTrans" cxnId="{7992CDC3-EF94-4ED7-9FDB-997F6A6375D8}">
      <dgm:prSet/>
      <dgm:spPr/>
      <dgm:t>
        <a:bodyPr/>
        <a:lstStyle/>
        <a:p>
          <a:endParaRPr lang="zh-TW" altLang="en-US"/>
        </a:p>
      </dgm:t>
    </dgm:pt>
    <dgm:pt modelId="{2EC6858E-7BE3-4660-86B6-B69BD0CC80FC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EFB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獲得社會福利相關單位的協助</a:t>
          </a:r>
          <a:endParaRPr lang="zh-TW" altLang="en-US" b="1" dirty="0">
            <a:solidFill>
              <a:srgbClr val="FEFBD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383C951E-BCA7-43FF-BB7B-BEBEA5AF65E6}" type="parTrans" cxnId="{D445C632-3022-46A1-8214-772942C08FD2}">
      <dgm:prSet/>
      <dgm:spPr/>
      <dgm:t>
        <a:bodyPr/>
        <a:lstStyle/>
        <a:p>
          <a:endParaRPr lang="zh-TW" altLang="en-US"/>
        </a:p>
      </dgm:t>
    </dgm:pt>
    <dgm:pt modelId="{009C72B9-BBE2-4AD6-8D3E-47C4B04A3A32}" type="sibTrans" cxnId="{D445C632-3022-46A1-8214-772942C08FD2}">
      <dgm:prSet/>
      <dgm:spPr/>
      <dgm:t>
        <a:bodyPr/>
        <a:lstStyle/>
        <a:p>
          <a:endParaRPr lang="zh-TW" altLang="en-US"/>
        </a:p>
      </dgm:t>
    </dgm:pt>
    <dgm:pt modelId="{29C2F314-FE91-487E-9449-8F706259C1BE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EFB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良好的工作態度及能力</a:t>
          </a:r>
          <a:endParaRPr lang="zh-TW" altLang="en-US" b="1" dirty="0">
            <a:solidFill>
              <a:srgbClr val="FEFBD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DA292765-8F3A-448C-AEF0-E1AE799A79B2}" type="parTrans" cxnId="{62E572EB-9D80-410D-AFE9-98475C87BE4A}">
      <dgm:prSet/>
      <dgm:spPr/>
      <dgm:t>
        <a:bodyPr/>
        <a:lstStyle/>
        <a:p>
          <a:endParaRPr lang="zh-TW" altLang="en-US"/>
        </a:p>
      </dgm:t>
    </dgm:pt>
    <dgm:pt modelId="{66237A52-6422-4800-B51F-0B7FB25D30F1}" type="sibTrans" cxnId="{62E572EB-9D80-410D-AFE9-98475C87BE4A}">
      <dgm:prSet/>
      <dgm:spPr/>
      <dgm:t>
        <a:bodyPr/>
        <a:lstStyle/>
        <a:p>
          <a:endParaRPr lang="zh-TW" altLang="en-US"/>
        </a:p>
      </dgm:t>
    </dgm:pt>
    <dgm:pt modelId="{5FDAFFBF-6D07-4C29-8CD3-4105B71F8696}" type="pres">
      <dgm:prSet presAssocID="{DA7131D6-8949-4138-8423-342987D394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40E5138-6C4F-4D22-9918-1FA483896061}" type="pres">
      <dgm:prSet presAssocID="{A004C478-9FA3-4321-BD76-71DC75DD692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81716B-E7DF-4194-B112-56B59DBE2D2F}" type="pres">
      <dgm:prSet presAssocID="{5E2C62C8-F83B-46E3-B10E-936F3E65F880}" presName="sibTrans" presStyleCnt="0"/>
      <dgm:spPr/>
    </dgm:pt>
    <dgm:pt modelId="{2E821CCB-FC36-43F2-B9D8-E9769C546CE1}" type="pres">
      <dgm:prSet presAssocID="{9D00D93A-BC0B-44D9-98F8-5ACC361B00D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3DE877-BD2F-45FE-A8A8-3A605F5BC202}" type="pres">
      <dgm:prSet presAssocID="{F65DAEDE-4FB0-4B8D-9917-8442293B01C8}" presName="sibTrans" presStyleCnt="0"/>
      <dgm:spPr/>
    </dgm:pt>
    <dgm:pt modelId="{C28F651D-B069-45CE-AD44-AE20447FC505}" type="pres">
      <dgm:prSet presAssocID="{43CD828D-F229-4B80-B2C6-42D0EE4572D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A36186-D331-4B45-9AFD-8F1587815677}" type="pres">
      <dgm:prSet presAssocID="{8238A365-B766-40B1-B9EA-B488FE088313}" presName="sibTrans" presStyleCnt="0"/>
      <dgm:spPr/>
    </dgm:pt>
    <dgm:pt modelId="{1351D33D-9F63-4663-90D6-539A25811159}" type="pres">
      <dgm:prSet presAssocID="{8FCD77B1-D492-47F4-B2F4-CE11C5B4E1F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DC61D5-155E-41ED-84E2-9842B43B4DC4}" type="pres">
      <dgm:prSet presAssocID="{FE9991A3-1E69-47F8-871F-5F467277E10B}" presName="sibTrans" presStyleCnt="0"/>
      <dgm:spPr/>
    </dgm:pt>
    <dgm:pt modelId="{3D877035-4E46-40FA-9324-BDFC79C59569}" type="pres">
      <dgm:prSet presAssocID="{475261BA-8894-4880-BB6F-478E79B29D8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92E773-F1D9-415E-B364-7A9B0AF1A38A}" type="pres">
      <dgm:prSet presAssocID="{69975F51-5D83-4F96-A08D-8F264F1B8994}" presName="sibTrans" presStyleCnt="0"/>
      <dgm:spPr/>
    </dgm:pt>
    <dgm:pt modelId="{2696CA3E-570F-423D-A2F9-7902A470C461}" type="pres">
      <dgm:prSet presAssocID="{D486408B-4CA2-4841-A02A-52A0CCC6A93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73024F-DD42-4968-846F-2BACBFAA5093}" type="pres">
      <dgm:prSet presAssocID="{ADE3EE0C-540D-4D45-A5F2-4B6E49E0EEAB}" presName="sibTrans" presStyleCnt="0"/>
      <dgm:spPr/>
    </dgm:pt>
    <dgm:pt modelId="{3F320801-4D24-4279-B387-B5DF518B5123}" type="pres">
      <dgm:prSet presAssocID="{8EAE9B31-8DEB-4CEE-80AD-62C6E49852F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53017F-3D47-443F-BC9C-EB5D632B0EBA}" type="pres">
      <dgm:prSet presAssocID="{8B636A29-8D34-46C8-86EE-D92100BBAED9}" presName="sibTrans" presStyleCnt="0"/>
      <dgm:spPr/>
    </dgm:pt>
    <dgm:pt modelId="{3C934B5F-BADE-4632-A091-E569E0FAD80C}" type="pres">
      <dgm:prSet presAssocID="{2EC6858E-7BE3-4660-86B6-B69BD0CC80F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3ABEC0-D2D0-4A68-A240-7D61399F1614}" type="pres">
      <dgm:prSet presAssocID="{009C72B9-BBE2-4AD6-8D3E-47C4B04A3A32}" presName="sibTrans" presStyleCnt="0"/>
      <dgm:spPr/>
    </dgm:pt>
    <dgm:pt modelId="{85EB26D3-A75B-412F-B0CE-7D5CA7BADE1F}" type="pres">
      <dgm:prSet presAssocID="{29C2F314-FE91-487E-9449-8F706259C1B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3F3472-89E3-4BEB-AD47-1AF059E17C2B}" type="presOf" srcId="{9D00D93A-BC0B-44D9-98F8-5ACC361B00DC}" destId="{2E821CCB-FC36-43F2-B9D8-E9769C546CE1}" srcOrd="0" destOrd="0" presId="urn:microsoft.com/office/officeart/2005/8/layout/default#1"/>
    <dgm:cxn modelId="{9A73F669-3BA7-4242-80C9-356A6400755E}" type="presOf" srcId="{8FCD77B1-D492-47F4-B2F4-CE11C5B4E1F5}" destId="{1351D33D-9F63-4663-90D6-539A25811159}" srcOrd="0" destOrd="0" presId="urn:microsoft.com/office/officeart/2005/8/layout/default#1"/>
    <dgm:cxn modelId="{7992CDC3-EF94-4ED7-9FDB-997F6A6375D8}" srcId="{DA7131D6-8949-4138-8423-342987D394A5}" destId="{8EAE9B31-8DEB-4CEE-80AD-62C6E49852F3}" srcOrd="6" destOrd="0" parTransId="{4D7093F9-B634-441C-893F-3E201468C77A}" sibTransId="{8B636A29-8D34-46C8-86EE-D92100BBAED9}"/>
    <dgm:cxn modelId="{25F1E5B6-82AF-4AD7-9665-0D8F78CD555A}" type="presOf" srcId="{2EC6858E-7BE3-4660-86B6-B69BD0CC80FC}" destId="{3C934B5F-BADE-4632-A091-E569E0FAD80C}" srcOrd="0" destOrd="0" presId="urn:microsoft.com/office/officeart/2005/8/layout/default#1"/>
    <dgm:cxn modelId="{42D7A9E4-B984-42A4-B702-AFD0335B229A}" srcId="{DA7131D6-8949-4138-8423-342987D394A5}" destId="{D486408B-4CA2-4841-A02A-52A0CCC6A93E}" srcOrd="5" destOrd="0" parTransId="{84619ACA-1B9D-4A49-A5C9-3AEE93783BD0}" sibTransId="{ADE3EE0C-540D-4D45-A5F2-4B6E49E0EEAB}"/>
    <dgm:cxn modelId="{00692382-3662-47C8-B1F9-618F85A482D5}" type="presOf" srcId="{DA7131D6-8949-4138-8423-342987D394A5}" destId="{5FDAFFBF-6D07-4C29-8CD3-4105B71F8696}" srcOrd="0" destOrd="0" presId="urn:microsoft.com/office/officeart/2005/8/layout/default#1"/>
    <dgm:cxn modelId="{F24191FE-FC25-440B-8E61-28A48096761D}" type="presOf" srcId="{43CD828D-F229-4B80-B2C6-42D0EE4572DA}" destId="{C28F651D-B069-45CE-AD44-AE20447FC505}" srcOrd="0" destOrd="0" presId="urn:microsoft.com/office/officeart/2005/8/layout/default#1"/>
    <dgm:cxn modelId="{CC1EA023-150D-4BC2-941F-92EF4DD83D2B}" srcId="{DA7131D6-8949-4138-8423-342987D394A5}" destId="{43CD828D-F229-4B80-B2C6-42D0EE4572DA}" srcOrd="2" destOrd="0" parTransId="{EF98E53A-B8D6-42A2-973B-858A76577F5E}" sibTransId="{8238A365-B766-40B1-B9EA-B488FE088313}"/>
    <dgm:cxn modelId="{62E572EB-9D80-410D-AFE9-98475C87BE4A}" srcId="{DA7131D6-8949-4138-8423-342987D394A5}" destId="{29C2F314-FE91-487E-9449-8F706259C1BE}" srcOrd="8" destOrd="0" parTransId="{DA292765-8F3A-448C-AEF0-E1AE799A79B2}" sibTransId="{66237A52-6422-4800-B51F-0B7FB25D30F1}"/>
    <dgm:cxn modelId="{52DE73B5-DF91-4FE5-8F3B-32DEDE8AFACA}" type="presOf" srcId="{D486408B-4CA2-4841-A02A-52A0CCC6A93E}" destId="{2696CA3E-570F-423D-A2F9-7902A470C461}" srcOrd="0" destOrd="0" presId="urn:microsoft.com/office/officeart/2005/8/layout/default#1"/>
    <dgm:cxn modelId="{BF2E56A0-67DA-4E86-B33E-4DB000E7BD25}" srcId="{DA7131D6-8949-4138-8423-342987D394A5}" destId="{A004C478-9FA3-4321-BD76-71DC75DD6928}" srcOrd="0" destOrd="0" parTransId="{09833CBE-1725-4B1A-B3E1-A7A4D9FC9505}" sibTransId="{5E2C62C8-F83B-46E3-B10E-936F3E65F880}"/>
    <dgm:cxn modelId="{73788659-A993-4F2E-9736-7576843FA2F0}" type="presOf" srcId="{29C2F314-FE91-487E-9449-8F706259C1BE}" destId="{85EB26D3-A75B-412F-B0CE-7D5CA7BADE1F}" srcOrd="0" destOrd="0" presId="urn:microsoft.com/office/officeart/2005/8/layout/default#1"/>
    <dgm:cxn modelId="{C494706D-2231-4340-878B-9456180B3BAE}" srcId="{DA7131D6-8949-4138-8423-342987D394A5}" destId="{9D00D93A-BC0B-44D9-98F8-5ACC361B00DC}" srcOrd="1" destOrd="0" parTransId="{2C487024-30DD-47A2-898F-C16078120814}" sibTransId="{F65DAEDE-4FB0-4B8D-9917-8442293B01C8}"/>
    <dgm:cxn modelId="{0698E7EB-A8B2-4C77-A6AC-B82EE8DCE9E2}" srcId="{DA7131D6-8949-4138-8423-342987D394A5}" destId="{475261BA-8894-4880-BB6F-478E79B29D8A}" srcOrd="4" destOrd="0" parTransId="{283503B7-EBC3-405F-BB1F-2371A81B3141}" sibTransId="{69975F51-5D83-4F96-A08D-8F264F1B8994}"/>
    <dgm:cxn modelId="{5FB123C6-82F3-4522-89A7-E1796EDE1284}" type="presOf" srcId="{A004C478-9FA3-4321-BD76-71DC75DD6928}" destId="{D40E5138-6C4F-4D22-9918-1FA483896061}" srcOrd="0" destOrd="0" presId="urn:microsoft.com/office/officeart/2005/8/layout/default#1"/>
    <dgm:cxn modelId="{10A786C2-8A4F-4570-BD53-5005C3C5D404}" type="presOf" srcId="{475261BA-8894-4880-BB6F-478E79B29D8A}" destId="{3D877035-4E46-40FA-9324-BDFC79C59569}" srcOrd="0" destOrd="0" presId="urn:microsoft.com/office/officeart/2005/8/layout/default#1"/>
    <dgm:cxn modelId="{970C2CA7-BA97-4B77-B3CC-3CA304135458}" type="presOf" srcId="{8EAE9B31-8DEB-4CEE-80AD-62C6E49852F3}" destId="{3F320801-4D24-4279-B387-B5DF518B5123}" srcOrd="0" destOrd="0" presId="urn:microsoft.com/office/officeart/2005/8/layout/default#1"/>
    <dgm:cxn modelId="{5805783C-940D-40EB-8623-25BB8730607D}" srcId="{DA7131D6-8949-4138-8423-342987D394A5}" destId="{8FCD77B1-D492-47F4-B2F4-CE11C5B4E1F5}" srcOrd="3" destOrd="0" parTransId="{F08A17EC-21EA-42F1-AACA-9D9C59CE553E}" sibTransId="{FE9991A3-1E69-47F8-871F-5F467277E10B}"/>
    <dgm:cxn modelId="{D445C632-3022-46A1-8214-772942C08FD2}" srcId="{DA7131D6-8949-4138-8423-342987D394A5}" destId="{2EC6858E-7BE3-4660-86B6-B69BD0CC80FC}" srcOrd="7" destOrd="0" parTransId="{383C951E-BCA7-43FF-BB7B-BEBEA5AF65E6}" sibTransId="{009C72B9-BBE2-4AD6-8D3E-47C4B04A3A32}"/>
    <dgm:cxn modelId="{B1D09ECD-F028-4EDB-8E93-96216AC732D5}" type="presParOf" srcId="{5FDAFFBF-6D07-4C29-8CD3-4105B71F8696}" destId="{D40E5138-6C4F-4D22-9918-1FA483896061}" srcOrd="0" destOrd="0" presId="urn:microsoft.com/office/officeart/2005/8/layout/default#1"/>
    <dgm:cxn modelId="{C74A9457-9803-4F0A-B64E-707F8BE01B5B}" type="presParOf" srcId="{5FDAFFBF-6D07-4C29-8CD3-4105B71F8696}" destId="{1881716B-E7DF-4194-B112-56B59DBE2D2F}" srcOrd="1" destOrd="0" presId="urn:microsoft.com/office/officeart/2005/8/layout/default#1"/>
    <dgm:cxn modelId="{99282094-B6A1-45CD-996F-463AF715BEEB}" type="presParOf" srcId="{5FDAFFBF-6D07-4C29-8CD3-4105B71F8696}" destId="{2E821CCB-FC36-43F2-B9D8-E9769C546CE1}" srcOrd="2" destOrd="0" presId="urn:microsoft.com/office/officeart/2005/8/layout/default#1"/>
    <dgm:cxn modelId="{150C1B36-2EC0-4735-923C-0A043110BC7B}" type="presParOf" srcId="{5FDAFFBF-6D07-4C29-8CD3-4105B71F8696}" destId="{C93DE877-BD2F-45FE-A8A8-3A605F5BC202}" srcOrd="3" destOrd="0" presId="urn:microsoft.com/office/officeart/2005/8/layout/default#1"/>
    <dgm:cxn modelId="{58654458-E10A-4D71-8DFB-F7BD94FB4AA1}" type="presParOf" srcId="{5FDAFFBF-6D07-4C29-8CD3-4105B71F8696}" destId="{C28F651D-B069-45CE-AD44-AE20447FC505}" srcOrd="4" destOrd="0" presId="urn:microsoft.com/office/officeart/2005/8/layout/default#1"/>
    <dgm:cxn modelId="{84440DF8-9B1D-4175-8FF1-F3E089C5B48B}" type="presParOf" srcId="{5FDAFFBF-6D07-4C29-8CD3-4105B71F8696}" destId="{CFA36186-D331-4B45-9AFD-8F1587815677}" srcOrd="5" destOrd="0" presId="urn:microsoft.com/office/officeart/2005/8/layout/default#1"/>
    <dgm:cxn modelId="{3E357E4D-9F3D-4E97-B2FD-D7EE65AE4782}" type="presParOf" srcId="{5FDAFFBF-6D07-4C29-8CD3-4105B71F8696}" destId="{1351D33D-9F63-4663-90D6-539A25811159}" srcOrd="6" destOrd="0" presId="urn:microsoft.com/office/officeart/2005/8/layout/default#1"/>
    <dgm:cxn modelId="{0D839B50-05F8-466A-9A61-424DA9B854A3}" type="presParOf" srcId="{5FDAFFBF-6D07-4C29-8CD3-4105B71F8696}" destId="{30DC61D5-155E-41ED-84E2-9842B43B4DC4}" srcOrd="7" destOrd="0" presId="urn:microsoft.com/office/officeart/2005/8/layout/default#1"/>
    <dgm:cxn modelId="{8E8B0627-5A4F-4A28-BB1B-C5225C143817}" type="presParOf" srcId="{5FDAFFBF-6D07-4C29-8CD3-4105B71F8696}" destId="{3D877035-4E46-40FA-9324-BDFC79C59569}" srcOrd="8" destOrd="0" presId="urn:microsoft.com/office/officeart/2005/8/layout/default#1"/>
    <dgm:cxn modelId="{ACACD9A1-8728-4AFE-9909-A1BD69F648E1}" type="presParOf" srcId="{5FDAFFBF-6D07-4C29-8CD3-4105B71F8696}" destId="{A292E773-F1D9-415E-B364-7A9B0AF1A38A}" srcOrd="9" destOrd="0" presId="urn:microsoft.com/office/officeart/2005/8/layout/default#1"/>
    <dgm:cxn modelId="{5D3797AB-3895-47FA-BEF7-281A6A97B9BD}" type="presParOf" srcId="{5FDAFFBF-6D07-4C29-8CD3-4105B71F8696}" destId="{2696CA3E-570F-423D-A2F9-7902A470C461}" srcOrd="10" destOrd="0" presId="urn:microsoft.com/office/officeart/2005/8/layout/default#1"/>
    <dgm:cxn modelId="{5716F581-AFAC-4C23-805F-54BB95403D00}" type="presParOf" srcId="{5FDAFFBF-6D07-4C29-8CD3-4105B71F8696}" destId="{F973024F-DD42-4968-846F-2BACBFAA5093}" srcOrd="11" destOrd="0" presId="urn:microsoft.com/office/officeart/2005/8/layout/default#1"/>
    <dgm:cxn modelId="{0D1D1C73-4DB0-47E5-9063-D95843018E79}" type="presParOf" srcId="{5FDAFFBF-6D07-4C29-8CD3-4105B71F8696}" destId="{3F320801-4D24-4279-B387-B5DF518B5123}" srcOrd="12" destOrd="0" presId="urn:microsoft.com/office/officeart/2005/8/layout/default#1"/>
    <dgm:cxn modelId="{AB9B9ED1-F53D-470B-959A-7E6843F6A8BB}" type="presParOf" srcId="{5FDAFFBF-6D07-4C29-8CD3-4105B71F8696}" destId="{9253017F-3D47-443F-BC9C-EB5D632B0EBA}" srcOrd="13" destOrd="0" presId="urn:microsoft.com/office/officeart/2005/8/layout/default#1"/>
    <dgm:cxn modelId="{9C7D322C-6D51-4EE2-BE35-15BD31144CA6}" type="presParOf" srcId="{5FDAFFBF-6D07-4C29-8CD3-4105B71F8696}" destId="{3C934B5F-BADE-4632-A091-E569E0FAD80C}" srcOrd="14" destOrd="0" presId="urn:microsoft.com/office/officeart/2005/8/layout/default#1"/>
    <dgm:cxn modelId="{405A08A1-8957-445B-BBB7-F0582AA3B77F}" type="presParOf" srcId="{5FDAFFBF-6D07-4C29-8CD3-4105B71F8696}" destId="{C53ABEC0-D2D0-4A68-A240-7D61399F1614}" srcOrd="15" destOrd="0" presId="urn:microsoft.com/office/officeart/2005/8/layout/default#1"/>
    <dgm:cxn modelId="{04B95211-AC4C-4CF7-933B-D32711C6556A}" type="presParOf" srcId="{5FDAFFBF-6D07-4C29-8CD3-4105B71F8696}" destId="{85EB26D3-A75B-412F-B0CE-7D5CA7BADE1F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D56AA-841C-4CEE-8B88-22B8CBD92B0D}" type="doc">
      <dgm:prSet loTypeId="urn:microsoft.com/office/officeart/2005/8/layout/radial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05B4CFC-D487-45BB-B1E7-714D0D41C509}">
      <dgm:prSet phldrT="[文字]" custT="1"/>
      <dgm:spPr/>
      <dgm:t>
        <a:bodyPr/>
        <a:lstStyle/>
        <a:p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生存失敗因素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75F40BBC-F2DB-44C0-B67E-2B55E9FBF3AD}" type="parTrans" cxnId="{FDCA6496-319C-47A7-8AF2-6E275DE40457}">
      <dgm:prSet/>
      <dgm:spPr/>
      <dgm:t>
        <a:bodyPr/>
        <a:lstStyle/>
        <a:p>
          <a:endParaRPr lang="zh-TW" altLang="en-US"/>
        </a:p>
      </dgm:t>
    </dgm:pt>
    <dgm:pt modelId="{1E1B7763-F59E-45E5-9FAF-F6EF079A0F47}" type="sibTrans" cxnId="{FDCA6496-319C-47A7-8AF2-6E275DE40457}">
      <dgm:prSet/>
      <dgm:spPr/>
      <dgm:t>
        <a:bodyPr/>
        <a:lstStyle/>
        <a:p>
          <a:endParaRPr lang="zh-TW" altLang="en-US"/>
        </a:p>
      </dgm:t>
    </dgm:pt>
    <dgm:pt modelId="{7664EFC7-4D24-4BDC-86F5-7963A1ECAF97}">
      <dgm:prSet phldrT="[文字]" custT="1"/>
      <dgm:spPr>
        <a:solidFill>
          <a:srgbClr val="FFFF99"/>
        </a:solidFill>
      </dgm:spPr>
      <dgm:t>
        <a:bodyPr/>
        <a:lstStyle/>
        <a:p>
          <a:r>
            <a:rPr lang="zh-TW" alt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嚴重的問題行為</a:t>
          </a:r>
          <a:endParaRPr lang="zh-TW" altLang="en-US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FB5C0858-F6D6-45F6-960D-CA66C28C1F36}" type="parTrans" cxnId="{34B5EDBE-AE95-41F6-A829-2B934DB7791B}">
      <dgm:prSet/>
      <dgm:spPr/>
      <dgm:t>
        <a:bodyPr/>
        <a:lstStyle/>
        <a:p>
          <a:endParaRPr lang="zh-TW" altLang="en-US"/>
        </a:p>
      </dgm:t>
    </dgm:pt>
    <dgm:pt modelId="{F1F02605-D1F0-4509-AF96-DC23CF3EF817}" type="sibTrans" cxnId="{34B5EDBE-AE95-41F6-A829-2B934DB7791B}">
      <dgm:prSet/>
      <dgm:spPr/>
      <dgm:t>
        <a:bodyPr/>
        <a:lstStyle/>
        <a:p>
          <a:endParaRPr lang="zh-TW" altLang="en-US"/>
        </a:p>
      </dgm:t>
    </dgm:pt>
    <dgm:pt modelId="{B63DAE44-D63B-4887-B95B-52572E0DE171}">
      <dgm:prSet phldrT="[文字]" custT="1"/>
      <dgm:spPr>
        <a:solidFill>
          <a:srgbClr val="FFFF99"/>
        </a:solidFill>
      </dgm:spPr>
      <dgm:t>
        <a:bodyPr/>
        <a:lstStyle/>
        <a:p>
          <a:r>
            <a:rPr lang="zh-TW" alt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拙劣的人際互動</a:t>
          </a:r>
          <a:endParaRPr lang="zh-TW" altLang="en-US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8DCDD84F-AB85-4720-8982-B9227C3F6A17}" type="parTrans" cxnId="{02970170-7FBE-4133-9A10-719C906B0CFB}">
      <dgm:prSet/>
      <dgm:spPr/>
      <dgm:t>
        <a:bodyPr/>
        <a:lstStyle/>
        <a:p>
          <a:endParaRPr lang="zh-TW" altLang="en-US"/>
        </a:p>
      </dgm:t>
    </dgm:pt>
    <dgm:pt modelId="{86791F2B-61A4-4C3A-948D-A3EB53734F13}" type="sibTrans" cxnId="{02970170-7FBE-4133-9A10-719C906B0CFB}">
      <dgm:prSet/>
      <dgm:spPr/>
      <dgm:t>
        <a:bodyPr/>
        <a:lstStyle/>
        <a:p>
          <a:endParaRPr lang="zh-TW" altLang="en-US"/>
        </a:p>
      </dgm:t>
    </dgm:pt>
    <dgm:pt modelId="{AE105202-8328-4698-891B-0208D30B435F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體弱多病</a:t>
          </a:r>
          <a:endParaRPr lang="zh-TW" alt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5812B9CE-C1F7-4EEE-9CCA-F5DAC49CBF3B}" type="parTrans" cxnId="{1F82E6AA-98E3-4797-9AAF-8B5C684E4414}">
      <dgm:prSet/>
      <dgm:spPr/>
      <dgm:t>
        <a:bodyPr/>
        <a:lstStyle/>
        <a:p>
          <a:endParaRPr lang="zh-TW" altLang="en-US"/>
        </a:p>
      </dgm:t>
    </dgm:pt>
    <dgm:pt modelId="{FB09158A-1DA2-4BAE-92E9-DD60E18D028B}" type="sibTrans" cxnId="{1F82E6AA-98E3-4797-9AAF-8B5C684E4414}">
      <dgm:prSet/>
      <dgm:spPr/>
      <dgm:t>
        <a:bodyPr/>
        <a:lstStyle/>
        <a:p>
          <a:endParaRPr lang="zh-TW" altLang="en-US"/>
        </a:p>
      </dgm:t>
    </dgm:pt>
    <dgm:pt modelId="{8B0158C9-E990-4A92-A6DD-4DE935A306F7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缺乏支援系統</a:t>
          </a:r>
          <a:endParaRPr lang="zh-TW" alt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0ECA9508-1254-4077-A8CC-966E2C898FD7}" type="parTrans" cxnId="{F5CF0B38-FE8C-43F1-8C02-15481130FF62}">
      <dgm:prSet/>
      <dgm:spPr/>
      <dgm:t>
        <a:bodyPr/>
        <a:lstStyle/>
        <a:p>
          <a:endParaRPr lang="zh-TW" altLang="en-US"/>
        </a:p>
      </dgm:t>
    </dgm:pt>
    <dgm:pt modelId="{47563C9D-C35A-48E2-865F-B8FD8A08E75F}" type="sibTrans" cxnId="{F5CF0B38-FE8C-43F1-8C02-15481130FF62}">
      <dgm:prSet/>
      <dgm:spPr/>
      <dgm:t>
        <a:bodyPr/>
        <a:lstStyle/>
        <a:p>
          <a:endParaRPr lang="zh-TW" altLang="en-US"/>
        </a:p>
      </dgm:t>
    </dgm:pt>
    <dgm:pt modelId="{AA4483AC-85A4-41D4-BF51-663BF959BAFD}" type="pres">
      <dgm:prSet presAssocID="{4D9D56AA-841C-4CEE-8B88-22B8CBD92B0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EBDCA5A-02D6-49BC-9D3B-D809670740A3}" type="pres">
      <dgm:prSet presAssocID="{105B4CFC-D487-45BB-B1E7-714D0D41C509}" presName="centerShape" presStyleLbl="node0" presStyleIdx="0" presStyleCnt="1" custLinFactNeighborX="-876" custLinFactNeighborY="-594"/>
      <dgm:spPr/>
      <dgm:t>
        <a:bodyPr/>
        <a:lstStyle/>
        <a:p>
          <a:endParaRPr lang="zh-TW" altLang="en-US"/>
        </a:p>
      </dgm:t>
    </dgm:pt>
    <dgm:pt modelId="{B6C85BCE-7F55-473C-80CF-AEDC904EFACB}" type="pres">
      <dgm:prSet presAssocID="{FB5C0858-F6D6-45F6-960D-CA66C28C1F36}" presName="parTrans" presStyleLbl="bgSibTrans2D1" presStyleIdx="0" presStyleCnt="4"/>
      <dgm:spPr/>
      <dgm:t>
        <a:bodyPr/>
        <a:lstStyle/>
        <a:p>
          <a:endParaRPr lang="zh-TW" altLang="en-US"/>
        </a:p>
      </dgm:t>
    </dgm:pt>
    <dgm:pt modelId="{A60F6BDB-46A2-4322-A750-28840AE96F39}" type="pres">
      <dgm:prSet presAssocID="{7664EFC7-4D24-4BDC-86F5-7963A1ECAF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9BA367-9A8C-4A9C-A3A3-E2D9149B52E2}" type="pres">
      <dgm:prSet presAssocID="{8DCDD84F-AB85-4720-8982-B9227C3F6A17}" presName="parTrans" presStyleLbl="bgSibTrans2D1" presStyleIdx="1" presStyleCnt="4"/>
      <dgm:spPr/>
      <dgm:t>
        <a:bodyPr/>
        <a:lstStyle/>
        <a:p>
          <a:endParaRPr lang="zh-TW" altLang="en-US"/>
        </a:p>
      </dgm:t>
    </dgm:pt>
    <dgm:pt modelId="{B5C72726-DDFC-4830-A3CB-A4C170C26C04}" type="pres">
      <dgm:prSet presAssocID="{B63DAE44-D63B-4887-B95B-52572E0DE17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CB0076-992B-4BC8-AF56-17A68475B094}" type="pres">
      <dgm:prSet presAssocID="{5812B9CE-C1F7-4EEE-9CCA-F5DAC49CBF3B}" presName="parTrans" presStyleLbl="bgSibTrans2D1" presStyleIdx="2" presStyleCnt="4"/>
      <dgm:spPr/>
      <dgm:t>
        <a:bodyPr/>
        <a:lstStyle/>
        <a:p>
          <a:endParaRPr lang="zh-TW" altLang="en-US"/>
        </a:p>
      </dgm:t>
    </dgm:pt>
    <dgm:pt modelId="{86D06C4E-12C1-4BDA-9ED6-9AACCFF126BC}" type="pres">
      <dgm:prSet presAssocID="{AE105202-8328-4698-891B-0208D30B435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28A29C-E6E1-4A05-AB82-E01BFFD3CA56}" type="pres">
      <dgm:prSet presAssocID="{0ECA9508-1254-4077-A8CC-966E2C898FD7}" presName="parTrans" presStyleLbl="bgSibTrans2D1" presStyleIdx="3" presStyleCnt="4"/>
      <dgm:spPr/>
      <dgm:t>
        <a:bodyPr/>
        <a:lstStyle/>
        <a:p>
          <a:endParaRPr lang="zh-TW" altLang="en-US"/>
        </a:p>
      </dgm:t>
    </dgm:pt>
    <dgm:pt modelId="{80030064-655A-40FD-AAC8-D4BE1ADD2A6A}" type="pres">
      <dgm:prSet presAssocID="{8B0158C9-E990-4A92-A6DD-4DE935A306F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1F16E5-F6F4-4A21-82CF-DA0BCB993CCD}" type="presOf" srcId="{8B0158C9-E990-4A92-A6DD-4DE935A306F7}" destId="{80030064-655A-40FD-AAC8-D4BE1ADD2A6A}" srcOrd="0" destOrd="0" presId="urn:microsoft.com/office/officeart/2005/8/layout/radial4"/>
    <dgm:cxn modelId="{C7DC83F5-8043-4265-9B28-96A2EE4E7110}" type="presOf" srcId="{AE105202-8328-4698-891B-0208D30B435F}" destId="{86D06C4E-12C1-4BDA-9ED6-9AACCFF126BC}" srcOrd="0" destOrd="0" presId="urn:microsoft.com/office/officeart/2005/8/layout/radial4"/>
    <dgm:cxn modelId="{EF04736C-D7FF-4DD2-AEAF-85B2D42DA6EF}" type="presOf" srcId="{5812B9CE-C1F7-4EEE-9CCA-F5DAC49CBF3B}" destId="{EACB0076-992B-4BC8-AF56-17A68475B094}" srcOrd="0" destOrd="0" presId="urn:microsoft.com/office/officeart/2005/8/layout/radial4"/>
    <dgm:cxn modelId="{0D6BD640-1410-4806-876C-D60931020E09}" type="presOf" srcId="{7664EFC7-4D24-4BDC-86F5-7963A1ECAF97}" destId="{A60F6BDB-46A2-4322-A750-28840AE96F39}" srcOrd="0" destOrd="0" presId="urn:microsoft.com/office/officeart/2005/8/layout/radial4"/>
    <dgm:cxn modelId="{0413EE0A-F470-40F5-A316-ABE8D01203CB}" type="presOf" srcId="{4D9D56AA-841C-4CEE-8B88-22B8CBD92B0D}" destId="{AA4483AC-85A4-41D4-BF51-663BF959BAFD}" srcOrd="0" destOrd="0" presId="urn:microsoft.com/office/officeart/2005/8/layout/radial4"/>
    <dgm:cxn modelId="{02970170-7FBE-4133-9A10-719C906B0CFB}" srcId="{105B4CFC-D487-45BB-B1E7-714D0D41C509}" destId="{B63DAE44-D63B-4887-B95B-52572E0DE171}" srcOrd="1" destOrd="0" parTransId="{8DCDD84F-AB85-4720-8982-B9227C3F6A17}" sibTransId="{86791F2B-61A4-4C3A-948D-A3EB53734F13}"/>
    <dgm:cxn modelId="{18427F95-2A90-46B5-8D6E-E0450F5BE3CA}" type="presOf" srcId="{0ECA9508-1254-4077-A8CC-966E2C898FD7}" destId="{0828A29C-E6E1-4A05-AB82-E01BFFD3CA56}" srcOrd="0" destOrd="0" presId="urn:microsoft.com/office/officeart/2005/8/layout/radial4"/>
    <dgm:cxn modelId="{CA2B6B4E-17D8-470A-A1BD-3F84233D94C4}" type="presOf" srcId="{105B4CFC-D487-45BB-B1E7-714D0D41C509}" destId="{4EBDCA5A-02D6-49BC-9D3B-D809670740A3}" srcOrd="0" destOrd="0" presId="urn:microsoft.com/office/officeart/2005/8/layout/radial4"/>
    <dgm:cxn modelId="{F5CF0B38-FE8C-43F1-8C02-15481130FF62}" srcId="{105B4CFC-D487-45BB-B1E7-714D0D41C509}" destId="{8B0158C9-E990-4A92-A6DD-4DE935A306F7}" srcOrd="3" destOrd="0" parTransId="{0ECA9508-1254-4077-A8CC-966E2C898FD7}" sibTransId="{47563C9D-C35A-48E2-865F-B8FD8A08E75F}"/>
    <dgm:cxn modelId="{5D0E278F-605C-44C3-872B-87A55314655A}" type="presOf" srcId="{8DCDD84F-AB85-4720-8982-B9227C3F6A17}" destId="{CA9BA367-9A8C-4A9C-A3A3-E2D9149B52E2}" srcOrd="0" destOrd="0" presId="urn:microsoft.com/office/officeart/2005/8/layout/radial4"/>
    <dgm:cxn modelId="{DFD88F44-0965-4D2F-B249-202D91190AAF}" type="presOf" srcId="{B63DAE44-D63B-4887-B95B-52572E0DE171}" destId="{B5C72726-DDFC-4830-A3CB-A4C170C26C04}" srcOrd="0" destOrd="0" presId="urn:microsoft.com/office/officeart/2005/8/layout/radial4"/>
    <dgm:cxn modelId="{FDCA6496-319C-47A7-8AF2-6E275DE40457}" srcId="{4D9D56AA-841C-4CEE-8B88-22B8CBD92B0D}" destId="{105B4CFC-D487-45BB-B1E7-714D0D41C509}" srcOrd="0" destOrd="0" parTransId="{75F40BBC-F2DB-44C0-B67E-2B55E9FBF3AD}" sibTransId="{1E1B7763-F59E-45E5-9FAF-F6EF079A0F47}"/>
    <dgm:cxn modelId="{34B5EDBE-AE95-41F6-A829-2B934DB7791B}" srcId="{105B4CFC-D487-45BB-B1E7-714D0D41C509}" destId="{7664EFC7-4D24-4BDC-86F5-7963A1ECAF97}" srcOrd="0" destOrd="0" parTransId="{FB5C0858-F6D6-45F6-960D-CA66C28C1F36}" sibTransId="{F1F02605-D1F0-4509-AF96-DC23CF3EF817}"/>
    <dgm:cxn modelId="{1F82E6AA-98E3-4797-9AAF-8B5C684E4414}" srcId="{105B4CFC-D487-45BB-B1E7-714D0D41C509}" destId="{AE105202-8328-4698-891B-0208D30B435F}" srcOrd="2" destOrd="0" parTransId="{5812B9CE-C1F7-4EEE-9CCA-F5DAC49CBF3B}" sibTransId="{FB09158A-1DA2-4BAE-92E9-DD60E18D028B}"/>
    <dgm:cxn modelId="{4840FE32-DB6C-449C-A4D7-F954C67E67AD}" type="presOf" srcId="{FB5C0858-F6D6-45F6-960D-CA66C28C1F36}" destId="{B6C85BCE-7F55-473C-80CF-AEDC904EFACB}" srcOrd="0" destOrd="0" presId="urn:microsoft.com/office/officeart/2005/8/layout/radial4"/>
    <dgm:cxn modelId="{C15F8E01-60C4-447F-B826-80781B052AE6}" type="presParOf" srcId="{AA4483AC-85A4-41D4-BF51-663BF959BAFD}" destId="{4EBDCA5A-02D6-49BC-9D3B-D809670740A3}" srcOrd="0" destOrd="0" presId="urn:microsoft.com/office/officeart/2005/8/layout/radial4"/>
    <dgm:cxn modelId="{69362BF7-70E8-4C5F-929C-ADBF5F11B746}" type="presParOf" srcId="{AA4483AC-85A4-41D4-BF51-663BF959BAFD}" destId="{B6C85BCE-7F55-473C-80CF-AEDC904EFACB}" srcOrd="1" destOrd="0" presId="urn:microsoft.com/office/officeart/2005/8/layout/radial4"/>
    <dgm:cxn modelId="{14EA4886-E96C-4FBC-B407-95AAE7840164}" type="presParOf" srcId="{AA4483AC-85A4-41D4-BF51-663BF959BAFD}" destId="{A60F6BDB-46A2-4322-A750-28840AE96F39}" srcOrd="2" destOrd="0" presId="urn:microsoft.com/office/officeart/2005/8/layout/radial4"/>
    <dgm:cxn modelId="{4EBDF7B8-61C1-4844-AAE1-C268D3653C75}" type="presParOf" srcId="{AA4483AC-85A4-41D4-BF51-663BF959BAFD}" destId="{CA9BA367-9A8C-4A9C-A3A3-E2D9149B52E2}" srcOrd="3" destOrd="0" presId="urn:microsoft.com/office/officeart/2005/8/layout/radial4"/>
    <dgm:cxn modelId="{F688261A-3497-4A79-9E17-2AD47B650577}" type="presParOf" srcId="{AA4483AC-85A4-41D4-BF51-663BF959BAFD}" destId="{B5C72726-DDFC-4830-A3CB-A4C170C26C04}" srcOrd="4" destOrd="0" presId="urn:microsoft.com/office/officeart/2005/8/layout/radial4"/>
    <dgm:cxn modelId="{561D4CE9-0483-423C-AE63-7BC4CF100D65}" type="presParOf" srcId="{AA4483AC-85A4-41D4-BF51-663BF959BAFD}" destId="{EACB0076-992B-4BC8-AF56-17A68475B094}" srcOrd="5" destOrd="0" presId="urn:microsoft.com/office/officeart/2005/8/layout/radial4"/>
    <dgm:cxn modelId="{8CAA242C-A314-413B-88D7-3EE918E75F9B}" type="presParOf" srcId="{AA4483AC-85A4-41D4-BF51-663BF959BAFD}" destId="{86D06C4E-12C1-4BDA-9ED6-9AACCFF126BC}" srcOrd="6" destOrd="0" presId="urn:microsoft.com/office/officeart/2005/8/layout/radial4"/>
    <dgm:cxn modelId="{1D4A9D3A-B277-47F0-AAC5-B1FEACE10488}" type="presParOf" srcId="{AA4483AC-85A4-41D4-BF51-663BF959BAFD}" destId="{0828A29C-E6E1-4A05-AB82-E01BFFD3CA56}" srcOrd="7" destOrd="0" presId="urn:microsoft.com/office/officeart/2005/8/layout/radial4"/>
    <dgm:cxn modelId="{25B7DAF5-B2ED-467B-9CE3-18C4BCA45F89}" type="presParOf" srcId="{AA4483AC-85A4-41D4-BF51-663BF959BAFD}" destId="{80030064-655A-40FD-AAC8-D4BE1ADD2A6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29B7C7-F25B-49F9-9EC5-F6C64827B606}" type="doc">
      <dgm:prSet loTypeId="urn:microsoft.com/office/officeart/2005/8/layout/hierarchy3" loCatId="hierarchy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zh-TW" altLang="en-US"/>
        </a:p>
      </dgm:t>
    </dgm:pt>
    <dgm:pt modelId="{C813E864-97C2-4E8D-B1DF-B05F5BF5B4D9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rPr>
            <a:t>高出現率障礙</a:t>
          </a:r>
          <a:r>
            <a:rPr lang="zh-TW" alt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en-US" altLang="zh-TW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High Incidence Disabilities</a:t>
          </a:r>
          <a:r>
            <a:rPr lang="zh-TW" alt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b="1" dirty="0">
            <a:solidFill>
              <a:schemeClr val="bg2">
                <a:lumMod val="1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82E2928-A213-4041-A58A-7E0E0D7F67C6}" type="parTrans" cxnId="{7EA84011-0C58-4DFE-B3D3-C27603D3CFBF}">
      <dgm:prSet/>
      <dgm:spPr/>
      <dgm:t>
        <a:bodyPr/>
        <a:lstStyle/>
        <a:p>
          <a:endParaRPr lang="zh-TW" altLang="en-US"/>
        </a:p>
      </dgm:t>
    </dgm:pt>
    <dgm:pt modelId="{97F9BADE-340B-4EEB-A509-4B08C13B0795}" type="sibTrans" cxnId="{7EA84011-0C58-4DFE-B3D3-C27603D3CFBF}">
      <dgm:prSet/>
      <dgm:spPr/>
      <dgm:t>
        <a:bodyPr/>
        <a:lstStyle/>
        <a:p>
          <a:endParaRPr lang="zh-TW" altLang="en-US"/>
        </a:p>
      </dgm:t>
    </dgm:pt>
    <dgm:pt modelId="{76E6C78E-A6A7-40ED-8E82-12B4FCF099E2}">
      <dgm:prSet phldrT="[文字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智能障礙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999163B8-F598-419D-B981-EA5105AF54EE}" type="parTrans" cxnId="{7389C7A0-0A39-411B-9BDF-06F806083EFD}">
      <dgm:prSet/>
      <dgm:spPr/>
      <dgm:t>
        <a:bodyPr/>
        <a:lstStyle/>
        <a:p>
          <a:endParaRPr lang="zh-TW" altLang="en-US"/>
        </a:p>
      </dgm:t>
    </dgm:pt>
    <dgm:pt modelId="{7EF0C31B-01B7-416C-98C8-FF2B46549691}" type="sibTrans" cxnId="{7389C7A0-0A39-411B-9BDF-06F806083EFD}">
      <dgm:prSet/>
      <dgm:spPr/>
      <dgm:t>
        <a:bodyPr/>
        <a:lstStyle/>
        <a:p>
          <a:endParaRPr lang="zh-TW" altLang="en-US"/>
        </a:p>
      </dgm:t>
    </dgm:pt>
    <dgm:pt modelId="{9F771C06-256C-40FF-ABF6-60352BB1CE07}">
      <dgm:prSet phldrT="[文字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學習障礙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9902BA67-6966-4D5D-A7C2-B450F01EECF5}" type="parTrans" cxnId="{374D224D-F0B4-4482-B0DC-58F4422880B2}">
      <dgm:prSet/>
      <dgm:spPr/>
      <dgm:t>
        <a:bodyPr/>
        <a:lstStyle/>
        <a:p>
          <a:endParaRPr lang="zh-TW" altLang="en-US"/>
        </a:p>
      </dgm:t>
    </dgm:pt>
    <dgm:pt modelId="{B61628ED-F34E-41D0-8146-B7ADEE3E327E}" type="sibTrans" cxnId="{374D224D-F0B4-4482-B0DC-58F4422880B2}">
      <dgm:prSet/>
      <dgm:spPr/>
      <dgm:t>
        <a:bodyPr/>
        <a:lstStyle/>
        <a:p>
          <a:endParaRPr lang="zh-TW" altLang="en-US"/>
        </a:p>
      </dgm:t>
    </dgm:pt>
    <dgm:pt modelId="{0C526F8C-29F7-4C52-A7EB-367340C0BEA5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低出現率障礙</a:t>
          </a:r>
          <a:r>
            <a:rPr lang="zh-TW" altLang="en-US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en-US" altLang="zh-TW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Low Incidence Disabilities</a:t>
          </a:r>
          <a:r>
            <a:rPr lang="zh-TW" altLang="en-US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b="1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F45D7C0-61B6-4300-8407-80AB037401B0}" type="parTrans" cxnId="{5D77C39D-9076-40EE-A305-FBD6AE723078}">
      <dgm:prSet/>
      <dgm:spPr/>
      <dgm:t>
        <a:bodyPr/>
        <a:lstStyle/>
        <a:p>
          <a:endParaRPr lang="zh-TW" altLang="en-US"/>
        </a:p>
      </dgm:t>
    </dgm:pt>
    <dgm:pt modelId="{537E2B83-C7FA-4CF4-A489-DDD6B1655F3C}" type="sibTrans" cxnId="{5D77C39D-9076-40EE-A305-FBD6AE723078}">
      <dgm:prSet/>
      <dgm:spPr/>
      <dgm:t>
        <a:bodyPr/>
        <a:lstStyle/>
        <a:p>
          <a:endParaRPr lang="zh-TW" altLang="en-US"/>
        </a:p>
      </dgm:t>
    </dgm:pt>
    <dgm:pt modelId="{68CAD965-1033-4622-BF1B-7046142BD739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聽覺障礙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F61C85CC-8762-401D-AE88-81A030585921}" type="parTrans" cxnId="{0EDCA2CF-2CAC-4112-8286-CC39DA6EDAEB}">
      <dgm:prSet/>
      <dgm:spPr/>
      <dgm:t>
        <a:bodyPr/>
        <a:lstStyle/>
        <a:p>
          <a:endParaRPr lang="zh-TW" altLang="en-US"/>
        </a:p>
      </dgm:t>
    </dgm:pt>
    <dgm:pt modelId="{B733E0CD-72FF-44D1-9717-CF327E8E96B7}" type="sibTrans" cxnId="{0EDCA2CF-2CAC-4112-8286-CC39DA6EDAEB}">
      <dgm:prSet/>
      <dgm:spPr/>
      <dgm:t>
        <a:bodyPr/>
        <a:lstStyle/>
        <a:p>
          <a:endParaRPr lang="zh-TW" altLang="en-US"/>
        </a:p>
      </dgm:t>
    </dgm:pt>
    <dgm:pt modelId="{3642412C-143A-4620-BAE5-26BFAD5F351E}">
      <dgm:prSet phldrT="[文字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自閉症</a:t>
          </a:r>
          <a:r>
            <a:rPr lang="en-US" altLang="zh-TW" sz="2000" b="1" dirty="0" smtClean="0">
              <a:latin typeface="標楷體" pitchFamily="65" charset="-120"/>
              <a:ea typeface="標楷體" pitchFamily="65" charset="-120"/>
            </a:rPr>
            <a:t>/</a:t>
          </a: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情緒行為障礙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CBDB5AF0-8875-4F38-8C28-F8DF7B53E4ED}" type="parTrans" cxnId="{738D6601-0A18-46F1-897F-ED184EB9E3FC}">
      <dgm:prSet/>
      <dgm:spPr/>
      <dgm:t>
        <a:bodyPr/>
        <a:lstStyle/>
        <a:p>
          <a:endParaRPr lang="zh-TW" altLang="en-US"/>
        </a:p>
      </dgm:t>
    </dgm:pt>
    <dgm:pt modelId="{1F9126AB-B2ED-4D28-B449-B5F605A7BA14}" type="sibTrans" cxnId="{738D6601-0A18-46F1-897F-ED184EB9E3FC}">
      <dgm:prSet/>
      <dgm:spPr/>
      <dgm:t>
        <a:bodyPr/>
        <a:lstStyle/>
        <a:p>
          <a:endParaRPr lang="zh-TW" altLang="en-US"/>
        </a:p>
      </dgm:t>
    </dgm:pt>
    <dgm:pt modelId="{E65F7044-7FF7-49DE-93D4-4063948983B4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視覺障礙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9050F268-01B9-4934-84A8-7131F43BB043}" type="parTrans" cxnId="{6EE30598-10E3-40F7-BBEA-0DC0F10B397C}">
      <dgm:prSet/>
      <dgm:spPr/>
      <dgm:t>
        <a:bodyPr/>
        <a:lstStyle/>
        <a:p>
          <a:endParaRPr lang="zh-TW" altLang="en-US"/>
        </a:p>
      </dgm:t>
    </dgm:pt>
    <dgm:pt modelId="{38A27373-F10F-425F-870B-0877034F16D3}" type="sibTrans" cxnId="{6EE30598-10E3-40F7-BBEA-0DC0F10B397C}">
      <dgm:prSet/>
      <dgm:spPr/>
      <dgm:t>
        <a:bodyPr/>
        <a:lstStyle/>
        <a:p>
          <a:endParaRPr lang="zh-TW" altLang="en-US"/>
        </a:p>
      </dgm:t>
    </dgm:pt>
    <dgm:pt modelId="{C0F752FB-47B0-4DCB-AD83-DA7D56402668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身體病弱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CCF6E999-9FB0-4217-94C2-29B4E22E357F}" type="parTrans" cxnId="{42AE01C8-CB31-4433-BE72-50195993AB7D}">
      <dgm:prSet/>
      <dgm:spPr/>
      <dgm:t>
        <a:bodyPr/>
        <a:lstStyle/>
        <a:p>
          <a:endParaRPr lang="zh-TW" altLang="en-US"/>
        </a:p>
      </dgm:t>
    </dgm:pt>
    <dgm:pt modelId="{896641CE-D458-4561-A2A8-540AB6D7DF47}" type="sibTrans" cxnId="{42AE01C8-CB31-4433-BE72-50195993AB7D}">
      <dgm:prSet/>
      <dgm:spPr/>
      <dgm:t>
        <a:bodyPr/>
        <a:lstStyle/>
        <a:p>
          <a:endParaRPr lang="zh-TW" altLang="en-US"/>
        </a:p>
      </dgm:t>
    </dgm:pt>
    <dgm:pt modelId="{788DAD84-0954-4B5C-806A-CF4840F44DAA}" type="pres">
      <dgm:prSet presAssocID="{A829B7C7-F25B-49F9-9EC5-F6C64827B6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5009412-CC79-41C9-8FA0-CE2633A3C03D}" type="pres">
      <dgm:prSet presAssocID="{C813E864-97C2-4E8D-B1DF-B05F5BF5B4D9}" presName="root" presStyleCnt="0"/>
      <dgm:spPr/>
    </dgm:pt>
    <dgm:pt modelId="{62056578-4CEA-4CD2-AE86-F864C40F4D1F}" type="pres">
      <dgm:prSet presAssocID="{C813E864-97C2-4E8D-B1DF-B05F5BF5B4D9}" presName="rootComposite" presStyleCnt="0"/>
      <dgm:spPr/>
    </dgm:pt>
    <dgm:pt modelId="{9AEF2633-5710-464C-AFCC-2825733F6F8C}" type="pres">
      <dgm:prSet presAssocID="{C813E864-97C2-4E8D-B1DF-B05F5BF5B4D9}" presName="rootText" presStyleLbl="node1" presStyleIdx="0" presStyleCnt="2"/>
      <dgm:spPr/>
      <dgm:t>
        <a:bodyPr/>
        <a:lstStyle/>
        <a:p>
          <a:endParaRPr lang="zh-TW" altLang="en-US"/>
        </a:p>
      </dgm:t>
    </dgm:pt>
    <dgm:pt modelId="{C62ED392-EECA-430A-9FAC-2448537A756B}" type="pres">
      <dgm:prSet presAssocID="{C813E864-97C2-4E8D-B1DF-B05F5BF5B4D9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BF0696A2-9B3C-4E15-AFDD-3DEB6BEF2753}" type="pres">
      <dgm:prSet presAssocID="{C813E864-97C2-4E8D-B1DF-B05F5BF5B4D9}" presName="childShape" presStyleCnt="0"/>
      <dgm:spPr/>
    </dgm:pt>
    <dgm:pt modelId="{AD4C94CD-0A3D-4689-BA6A-1B8F4F1E2118}" type="pres">
      <dgm:prSet presAssocID="{999163B8-F598-419D-B981-EA5105AF54EE}" presName="Name13" presStyleLbl="parChTrans1D2" presStyleIdx="0" presStyleCnt="6"/>
      <dgm:spPr/>
      <dgm:t>
        <a:bodyPr/>
        <a:lstStyle/>
        <a:p>
          <a:endParaRPr lang="zh-TW" altLang="en-US"/>
        </a:p>
      </dgm:t>
    </dgm:pt>
    <dgm:pt modelId="{719E1658-061C-4261-BD05-EA8622A4841D}" type="pres">
      <dgm:prSet presAssocID="{76E6C78E-A6A7-40ED-8E82-12B4FCF099E2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7C7B0C-D477-4755-A8E6-324F0759B390}" type="pres">
      <dgm:prSet presAssocID="{9902BA67-6966-4D5D-A7C2-B450F01EECF5}" presName="Name13" presStyleLbl="parChTrans1D2" presStyleIdx="1" presStyleCnt="6"/>
      <dgm:spPr/>
      <dgm:t>
        <a:bodyPr/>
        <a:lstStyle/>
        <a:p>
          <a:endParaRPr lang="zh-TW" altLang="en-US"/>
        </a:p>
      </dgm:t>
    </dgm:pt>
    <dgm:pt modelId="{B374502F-03D1-4B30-9486-6525A6E724A4}" type="pres">
      <dgm:prSet presAssocID="{9F771C06-256C-40FF-ABF6-60352BB1CE07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30518D-FF4B-4B02-BC2C-124D8D53F7F3}" type="pres">
      <dgm:prSet presAssocID="{CBDB5AF0-8875-4F38-8C28-F8DF7B53E4ED}" presName="Name13" presStyleLbl="parChTrans1D2" presStyleIdx="2" presStyleCnt="6"/>
      <dgm:spPr/>
      <dgm:t>
        <a:bodyPr/>
        <a:lstStyle/>
        <a:p>
          <a:endParaRPr lang="zh-TW" altLang="en-US"/>
        </a:p>
      </dgm:t>
    </dgm:pt>
    <dgm:pt modelId="{8609DB81-41DF-463C-9948-513E94D5C874}" type="pres">
      <dgm:prSet presAssocID="{3642412C-143A-4620-BAE5-26BFAD5F351E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C62081-DEAC-4858-91F9-8FEC7E205C6D}" type="pres">
      <dgm:prSet presAssocID="{0C526F8C-29F7-4C52-A7EB-367340C0BEA5}" presName="root" presStyleCnt="0"/>
      <dgm:spPr/>
    </dgm:pt>
    <dgm:pt modelId="{8385B462-DBBF-4127-9EAE-7944B2E679DF}" type="pres">
      <dgm:prSet presAssocID="{0C526F8C-29F7-4C52-A7EB-367340C0BEA5}" presName="rootComposite" presStyleCnt="0"/>
      <dgm:spPr/>
    </dgm:pt>
    <dgm:pt modelId="{48E5A1FD-6842-44D1-9CC5-C408BD3B7961}" type="pres">
      <dgm:prSet presAssocID="{0C526F8C-29F7-4C52-A7EB-367340C0BEA5}" presName="rootText" presStyleLbl="node1" presStyleIdx="1" presStyleCnt="2"/>
      <dgm:spPr/>
      <dgm:t>
        <a:bodyPr/>
        <a:lstStyle/>
        <a:p>
          <a:endParaRPr lang="zh-TW" altLang="en-US"/>
        </a:p>
      </dgm:t>
    </dgm:pt>
    <dgm:pt modelId="{898F72FB-42FC-4220-9CCC-F7F62986CA67}" type="pres">
      <dgm:prSet presAssocID="{0C526F8C-29F7-4C52-A7EB-367340C0BEA5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0DC9FE1A-6B94-406D-8BE0-913A1E1F7FF6}" type="pres">
      <dgm:prSet presAssocID="{0C526F8C-29F7-4C52-A7EB-367340C0BEA5}" presName="childShape" presStyleCnt="0"/>
      <dgm:spPr/>
    </dgm:pt>
    <dgm:pt modelId="{B1C1A50D-D878-404C-9B96-691340B16C50}" type="pres">
      <dgm:prSet presAssocID="{F61C85CC-8762-401D-AE88-81A030585921}" presName="Name13" presStyleLbl="parChTrans1D2" presStyleIdx="3" presStyleCnt="6"/>
      <dgm:spPr/>
      <dgm:t>
        <a:bodyPr/>
        <a:lstStyle/>
        <a:p>
          <a:endParaRPr lang="zh-TW" altLang="en-US"/>
        </a:p>
      </dgm:t>
    </dgm:pt>
    <dgm:pt modelId="{E65D83B0-4F58-4E9D-97CC-1C4D903BFC39}" type="pres">
      <dgm:prSet presAssocID="{68CAD965-1033-4622-BF1B-7046142BD739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054D7D-1962-4534-A453-DA49CC40ADBB}" type="pres">
      <dgm:prSet presAssocID="{9050F268-01B9-4934-84A8-7131F43BB043}" presName="Name13" presStyleLbl="parChTrans1D2" presStyleIdx="4" presStyleCnt="6"/>
      <dgm:spPr/>
      <dgm:t>
        <a:bodyPr/>
        <a:lstStyle/>
        <a:p>
          <a:endParaRPr lang="zh-TW" altLang="en-US"/>
        </a:p>
      </dgm:t>
    </dgm:pt>
    <dgm:pt modelId="{F0E49B9A-2254-4B7A-ACF9-86329DE84A68}" type="pres">
      <dgm:prSet presAssocID="{E65F7044-7FF7-49DE-93D4-4063948983B4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391973-8F8C-4E35-BC0E-F687750C59AA}" type="pres">
      <dgm:prSet presAssocID="{CCF6E999-9FB0-4217-94C2-29B4E22E357F}" presName="Name13" presStyleLbl="parChTrans1D2" presStyleIdx="5" presStyleCnt="6"/>
      <dgm:spPr/>
      <dgm:t>
        <a:bodyPr/>
        <a:lstStyle/>
        <a:p>
          <a:endParaRPr lang="zh-TW" altLang="en-US"/>
        </a:p>
      </dgm:t>
    </dgm:pt>
    <dgm:pt modelId="{3249DD4D-C6E3-4A9A-AAC0-57635C544DCE}" type="pres">
      <dgm:prSet presAssocID="{C0F752FB-47B0-4DCB-AD83-DA7D56402668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A84011-0C58-4DFE-B3D3-C27603D3CFBF}" srcId="{A829B7C7-F25B-49F9-9EC5-F6C64827B606}" destId="{C813E864-97C2-4E8D-B1DF-B05F5BF5B4D9}" srcOrd="0" destOrd="0" parTransId="{F82E2928-A213-4041-A58A-7E0E0D7F67C6}" sibTransId="{97F9BADE-340B-4EEB-A509-4B08C13B0795}"/>
    <dgm:cxn modelId="{25E25DD1-9DC7-4A15-8FF2-FA31537B26A4}" type="presOf" srcId="{9902BA67-6966-4D5D-A7C2-B450F01EECF5}" destId="{2C7C7B0C-D477-4755-A8E6-324F0759B390}" srcOrd="0" destOrd="0" presId="urn:microsoft.com/office/officeart/2005/8/layout/hierarchy3"/>
    <dgm:cxn modelId="{ED68B56F-4CB9-4A24-87FD-AE5F0FA72AEE}" type="presOf" srcId="{0C526F8C-29F7-4C52-A7EB-367340C0BEA5}" destId="{48E5A1FD-6842-44D1-9CC5-C408BD3B7961}" srcOrd="0" destOrd="0" presId="urn:microsoft.com/office/officeart/2005/8/layout/hierarchy3"/>
    <dgm:cxn modelId="{6C1CB247-9EF5-4FA8-B6FE-222AE4B60BAF}" type="presOf" srcId="{3642412C-143A-4620-BAE5-26BFAD5F351E}" destId="{8609DB81-41DF-463C-9948-513E94D5C874}" srcOrd="0" destOrd="0" presId="urn:microsoft.com/office/officeart/2005/8/layout/hierarchy3"/>
    <dgm:cxn modelId="{E84AFFE2-1618-4E65-873F-F91EBDEF6E18}" type="presOf" srcId="{C813E864-97C2-4E8D-B1DF-B05F5BF5B4D9}" destId="{9AEF2633-5710-464C-AFCC-2825733F6F8C}" srcOrd="0" destOrd="0" presId="urn:microsoft.com/office/officeart/2005/8/layout/hierarchy3"/>
    <dgm:cxn modelId="{87CEEFB4-249A-405A-A6F5-8BEEFABF9D8C}" type="presOf" srcId="{76E6C78E-A6A7-40ED-8E82-12B4FCF099E2}" destId="{719E1658-061C-4261-BD05-EA8622A4841D}" srcOrd="0" destOrd="0" presId="urn:microsoft.com/office/officeart/2005/8/layout/hierarchy3"/>
    <dgm:cxn modelId="{5D77C39D-9076-40EE-A305-FBD6AE723078}" srcId="{A829B7C7-F25B-49F9-9EC5-F6C64827B606}" destId="{0C526F8C-29F7-4C52-A7EB-367340C0BEA5}" srcOrd="1" destOrd="0" parTransId="{0F45D7C0-61B6-4300-8407-80AB037401B0}" sibTransId="{537E2B83-C7FA-4CF4-A489-DDD6B1655F3C}"/>
    <dgm:cxn modelId="{FA299DAA-3A10-4697-9AA5-B4F1696F0621}" type="presOf" srcId="{F61C85CC-8762-401D-AE88-81A030585921}" destId="{B1C1A50D-D878-404C-9B96-691340B16C50}" srcOrd="0" destOrd="0" presId="urn:microsoft.com/office/officeart/2005/8/layout/hierarchy3"/>
    <dgm:cxn modelId="{3C66C9F2-375B-4ADE-A29C-3D31F5EA5D96}" type="presOf" srcId="{0C526F8C-29F7-4C52-A7EB-367340C0BEA5}" destId="{898F72FB-42FC-4220-9CCC-F7F62986CA67}" srcOrd="1" destOrd="0" presId="urn:microsoft.com/office/officeart/2005/8/layout/hierarchy3"/>
    <dgm:cxn modelId="{7389C7A0-0A39-411B-9BDF-06F806083EFD}" srcId="{C813E864-97C2-4E8D-B1DF-B05F5BF5B4D9}" destId="{76E6C78E-A6A7-40ED-8E82-12B4FCF099E2}" srcOrd="0" destOrd="0" parTransId="{999163B8-F598-419D-B981-EA5105AF54EE}" sibTransId="{7EF0C31B-01B7-416C-98C8-FF2B46549691}"/>
    <dgm:cxn modelId="{F08C670C-8339-485D-8B38-D4999246F609}" type="presOf" srcId="{A829B7C7-F25B-49F9-9EC5-F6C64827B606}" destId="{788DAD84-0954-4B5C-806A-CF4840F44DAA}" srcOrd="0" destOrd="0" presId="urn:microsoft.com/office/officeart/2005/8/layout/hierarchy3"/>
    <dgm:cxn modelId="{6EE30598-10E3-40F7-BBEA-0DC0F10B397C}" srcId="{0C526F8C-29F7-4C52-A7EB-367340C0BEA5}" destId="{E65F7044-7FF7-49DE-93D4-4063948983B4}" srcOrd="1" destOrd="0" parTransId="{9050F268-01B9-4934-84A8-7131F43BB043}" sibTransId="{38A27373-F10F-425F-870B-0877034F16D3}"/>
    <dgm:cxn modelId="{E0C1839B-7B8B-4869-92A4-4EE746887B36}" type="presOf" srcId="{9050F268-01B9-4934-84A8-7131F43BB043}" destId="{26054D7D-1962-4534-A453-DA49CC40ADBB}" srcOrd="0" destOrd="0" presId="urn:microsoft.com/office/officeart/2005/8/layout/hierarchy3"/>
    <dgm:cxn modelId="{13686455-17C9-4D6B-9F0D-356650264B95}" type="presOf" srcId="{CCF6E999-9FB0-4217-94C2-29B4E22E357F}" destId="{9D391973-8F8C-4E35-BC0E-F687750C59AA}" srcOrd="0" destOrd="0" presId="urn:microsoft.com/office/officeart/2005/8/layout/hierarchy3"/>
    <dgm:cxn modelId="{738D6601-0A18-46F1-897F-ED184EB9E3FC}" srcId="{C813E864-97C2-4E8D-B1DF-B05F5BF5B4D9}" destId="{3642412C-143A-4620-BAE5-26BFAD5F351E}" srcOrd="2" destOrd="0" parTransId="{CBDB5AF0-8875-4F38-8C28-F8DF7B53E4ED}" sibTransId="{1F9126AB-B2ED-4D28-B449-B5F605A7BA14}"/>
    <dgm:cxn modelId="{F5D5EB10-95DF-4A68-A506-7F8DFA47C439}" type="presOf" srcId="{CBDB5AF0-8875-4F38-8C28-F8DF7B53E4ED}" destId="{7E30518D-FF4B-4B02-BC2C-124D8D53F7F3}" srcOrd="0" destOrd="0" presId="urn:microsoft.com/office/officeart/2005/8/layout/hierarchy3"/>
    <dgm:cxn modelId="{42AE01C8-CB31-4433-BE72-50195993AB7D}" srcId="{0C526F8C-29F7-4C52-A7EB-367340C0BEA5}" destId="{C0F752FB-47B0-4DCB-AD83-DA7D56402668}" srcOrd="2" destOrd="0" parTransId="{CCF6E999-9FB0-4217-94C2-29B4E22E357F}" sibTransId="{896641CE-D458-4561-A2A8-540AB6D7DF47}"/>
    <dgm:cxn modelId="{D76BAE0F-A4E6-4142-8E59-44EA8644AAA4}" type="presOf" srcId="{9F771C06-256C-40FF-ABF6-60352BB1CE07}" destId="{B374502F-03D1-4B30-9486-6525A6E724A4}" srcOrd="0" destOrd="0" presId="urn:microsoft.com/office/officeart/2005/8/layout/hierarchy3"/>
    <dgm:cxn modelId="{0EDCA2CF-2CAC-4112-8286-CC39DA6EDAEB}" srcId="{0C526F8C-29F7-4C52-A7EB-367340C0BEA5}" destId="{68CAD965-1033-4622-BF1B-7046142BD739}" srcOrd="0" destOrd="0" parTransId="{F61C85CC-8762-401D-AE88-81A030585921}" sibTransId="{B733E0CD-72FF-44D1-9717-CF327E8E96B7}"/>
    <dgm:cxn modelId="{B9F80EBE-1EB6-4ADB-8F43-2B969B298A4B}" type="presOf" srcId="{68CAD965-1033-4622-BF1B-7046142BD739}" destId="{E65D83B0-4F58-4E9D-97CC-1C4D903BFC39}" srcOrd="0" destOrd="0" presId="urn:microsoft.com/office/officeart/2005/8/layout/hierarchy3"/>
    <dgm:cxn modelId="{374D224D-F0B4-4482-B0DC-58F4422880B2}" srcId="{C813E864-97C2-4E8D-B1DF-B05F5BF5B4D9}" destId="{9F771C06-256C-40FF-ABF6-60352BB1CE07}" srcOrd="1" destOrd="0" parTransId="{9902BA67-6966-4D5D-A7C2-B450F01EECF5}" sibTransId="{B61628ED-F34E-41D0-8146-B7ADEE3E327E}"/>
    <dgm:cxn modelId="{CDF5339C-4FC4-429D-BD6D-42F33DB9FCBB}" type="presOf" srcId="{C0F752FB-47B0-4DCB-AD83-DA7D56402668}" destId="{3249DD4D-C6E3-4A9A-AAC0-57635C544DCE}" srcOrd="0" destOrd="0" presId="urn:microsoft.com/office/officeart/2005/8/layout/hierarchy3"/>
    <dgm:cxn modelId="{01F0B989-4363-41D4-A979-8CD63119F79F}" type="presOf" srcId="{C813E864-97C2-4E8D-B1DF-B05F5BF5B4D9}" destId="{C62ED392-EECA-430A-9FAC-2448537A756B}" srcOrd="1" destOrd="0" presId="urn:microsoft.com/office/officeart/2005/8/layout/hierarchy3"/>
    <dgm:cxn modelId="{98EAC71B-D11E-430B-A3A3-A1216E3C6476}" type="presOf" srcId="{999163B8-F598-419D-B981-EA5105AF54EE}" destId="{AD4C94CD-0A3D-4689-BA6A-1B8F4F1E2118}" srcOrd="0" destOrd="0" presId="urn:microsoft.com/office/officeart/2005/8/layout/hierarchy3"/>
    <dgm:cxn modelId="{3A38F467-7903-48C3-9C28-893EA24A393A}" type="presOf" srcId="{E65F7044-7FF7-49DE-93D4-4063948983B4}" destId="{F0E49B9A-2254-4B7A-ACF9-86329DE84A68}" srcOrd="0" destOrd="0" presId="urn:microsoft.com/office/officeart/2005/8/layout/hierarchy3"/>
    <dgm:cxn modelId="{9D6C0D8A-0231-4F1E-A4FD-AC32C930B488}" type="presParOf" srcId="{788DAD84-0954-4B5C-806A-CF4840F44DAA}" destId="{25009412-CC79-41C9-8FA0-CE2633A3C03D}" srcOrd="0" destOrd="0" presId="urn:microsoft.com/office/officeart/2005/8/layout/hierarchy3"/>
    <dgm:cxn modelId="{364F5C6E-852D-44C0-964B-8FBD08849332}" type="presParOf" srcId="{25009412-CC79-41C9-8FA0-CE2633A3C03D}" destId="{62056578-4CEA-4CD2-AE86-F864C40F4D1F}" srcOrd="0" destOrd="0" presId="urn:microsoft.com/office/officeart/2005/8/layout/hierarchy3"/>
    <dgm:cxn modelId="{9D0C4420-F6DA-429C-9789-9B6CA2661AAF}" type="presParOf" srcId="{62056578-4CEA-4CD2-AE86-F864C40F4D1F}" destId="{9AEF2633-5710-464C-AFCC-2825733F6F8C}" srcOrd="0" destOrd="0" presId="urn:microsoft.com/office/officeart/2005/8/layout/hierarchy3"/>
    <dgm:cxn modelId="{831918F0-8D83-4B5A-A952-4995543C1399}" type="presParOf" srcId="{62056578-4CEA-4CD2-AE86-F864C40F4D1F}" destId="{C62ED392-EECA-430A-9FAC-2448537A756B}" srcOrd="1" destOrd="0" presId="urn:microsoft.com/office/officeart/2005/8/layout/hierarchy3"/>
    <dgm:cxn modelId="{A418D40B-4AD4-4D12-B5FC-49652CB15039}" type="presParOf" srcId="{25009412-CC79-41C9-8FA0-CE2633A3C03D}" destId="{BF0696A2-9B3C-4E15-AFDD-3DEB6BEF2753}" srcOrd="1" destOrd="0" presId="urn:microsoft.com/office/officeart/2005/8/layout/hierarchy3"/>
    <dgm:cxn modelId="{EF7B51D2-94E8-4CA2-9B20-3489B9862CB9}" type="presParOf" srcId="{BF0696A2-9B3C-4E15-AFDD-3DEB6BEF2753}" destId="{AD4C94CD-0A3D-4689-BA6A-1B8F4F1E2118}" srcOrd="0" destOrd="0" presId="urn:microsoft.com/office/officeart/2005/8/layout/hierarchy3"/>
    <dgm:cxn modelId="{25189B44-DF8D-42BA-A0EA-3E49BFB9E119}" type="presParOf" srcId="{BF0696A2-9B3C-4E15-AFDD-3DEB6BEF2753}" destId="{719E1658-061C-4261-BD05-EA8622A4841D}" srcOrd="1" destOrd="0" presId="urn:microsoft.com/office/officeart/2005/8/layout/hierarchy3"/>
    <dgm:cxn modelId="{5C9B80A9-1A45-466E-9876-4CA71063D28A}" type="presParOf" srcId="{BF0696A2-9B3C-4E15-AFDD-3DEB6BEF2753}" destId="{2C7C7B0C-D477-4755-A8E6-324F0759B390}" srcOrd="2" destOrd="0" presId="urn:microsoft.com/office/officeart/2005/8/layout/hierarchy3"/>
    <dgm:cxn modelId="{FB8FB51C-6E07-4C30-AA9A-5CBE0F2A28B9}" type="presParOf" srcId="{BF0696A2-9B3C-4E15-AFDD-3DEB6BEF2753}" destId="{B374502F-03D1-4B30-9486-6525A6E724A4}" srcOrd="3" destOrd="0" presId="urn:microsoft.com/office/officeart/2005/8/layout/hierarchy3"/>
    <dgm:cxn modelId="{656507E7-D031-4C35-B958-9A6833E17AEF}" type="presParOf" srcId="{BF0696A2-9B3C-4E15-AFDD-3DEB6BEF2753}" destId="{7E30518D-FF4B-4B02-BC2C-124D8D53F7F3}" srcOrd="4" destOrd="0" presId="urn:microsoft.com/office/officeart/2005/8/layout/hierarchy3"/>
    <dgm:cxn modelId="{460EB707-10F2-4FAA-934E-1940F5D30FF3}" type="presParOf" srcId="{BF0696A2-9B3C-4E15-AFDD-3DEB6BEF2753}" destId="{8609DB81-41DF-463C-9948-513E94D5C874}" srcOrd="5" destOrd="0" presId="urn:microsoft.com/office/officeart/2005/8/layout/hierarchy3"/>
    <dgm:cxn modelId="{79DCC8AE-C6D2-4FF5-A22E-4CA96B15FFA6}" type="presParOf" srcId="{788DAD84-0954-4B5C-806A-CF4840F44DAA}" destId="{57C62081-DEAC-4858-91F9-8FEC7E205C6D}" srcOrd="1" destOrd="0" presId="urn:microsoft.com/office/officeart/2005/8/layout/hierarchy3"/>
    <dgm:cxn modelId="{2D1F1A8F-DEBE-498B-ABBA-44FB2C709ECF}" type="presParOf" srcId="{57C62081-DEAC-4858-91F9-8FEC7E205C6D}" destId="{8385B462-DBBF-4127-9EAE-7944B2E679DF}" srcOrd="0" destOrd="0" presId="urn:microsoft.com/office/officeart/2005/8/layout/hierarchy3"/>
    <dgm:cxn modelId="{243DA971-1F1B-4B46-A635-C2DF0D849F6F}" type="presParOf" srcId="{8385B462-DBBF-4127-9EAE-7944B2E679DF}" destId="{48E5A1FD-6842-44D1-9CC5-C408BD3B7961}" srcOrd="0" destOrd="0" presId="urn:microsoft.com/office/officeart/2005/8/layout/hierarchy3"/>
    <dgm:cxn modelId="{2E51BA27-603C-42E8-BB35-4A93DEF6568A}" type="presParOf" srcId="{8385B462-DBBF-4127-9EAE-7944B2E679DF}" destId="{898F72FB-42FC-4220-9CCC-F7F62986CA67}" srcOrd="1" destOrd="0" presId="urn:microsoft.com/office/officeart/2005/8/layout/hierarchy3"/>
    <dgm:cxn modelId="{F01A4913-D529-425D-8049-C332A9CBD207}" type="presParOf" srcId="{57C62081-DEAC-4858-91F9-8FEC7E205C6D}" destId="{0DC9FE1A-6B94-406D-8BE0-913A1E1F7FF6}" srcOrd="1" destOrd="0" presId="urn:microsoft.com/office/officeart/2005/8/layout/hierarchy3"/>
    <dgm:cxn modelId="{D785C622-EBD2-43EF-A5B4-39038C7B187E}" type="presParOf" srcId="{0DC9FE1A-6B94-406D-8BE0-913A1E1F7FF6}" destId="{B1C1A50D-D878-404C-9B96-691340B16C50}" srcOrd="0" destOrd="0" presId="urn:microsoft.com/office/officeart/2005/8/layout/hierarchy3"/>
    <dgm:cxn modelId="{2C35D3DA-423F-4A75-B4D3-B1D3D4931FA0}" type="presParOf" srcId="{0DC9FE1A-6B94-406D-8BE0-913A1E1F7FF6}" destId="{E65D83B0-4F58-4E9D-97CC-1C4D903BFC39}" srcOrd="1" destOrd="0" presId="urn:microsoft.com/office/officeart/2005/8/layout/hierarchy3"/>
    <dgm:cxn modelId="{EF55317E-365B-4198-A6B8-D6CF8DD64AEA}" type="presParOf" srcId="{0DC9FE1A-6B94-406D-8BE0-913A1E1F7FF6}" destId="{26054D7D-1962-4534-A453-DA49CC40ADBB}" srcOrd="2" destOrd="0" presId="urn:microsoft.com/office/officeart/2005/8/layout/hierarchy3"/>
    <dgm:cxn modelId="{5C42E04B-47DA-42DF-96DF-93E8AE043D27}" type="presParOf" srcId="{0DC9FE1A-6B94-406D-8BE0-913A1E1F7FF6}" destId="{F0E49B9A-2254-4B7A-ACF9-86329DE84A68}" srcOrd="3" destOrd="0" presId="urn:microsoft.com/office/officeart/2005/8/layout/hierarchy3"/>
    <dgm:cxn modelId="{098E4BA9-90E3-47F8-B53A-92AA37911ADE}" type="presParOf" srcId="{0DC9FE1A-6B94-406D-8BE0-913A1E1F7FF6}" destId="{9D391973-8F8C-4E35-BC0E-F687750C59AA}" srcOrd="4" destOrd="0" presId="urn:microsoft.com/office/officeart/2005/8/layout/hierarchy3"/>
    <dgm:cxn modelId="{500AD2AA-DE0F-4EF4-ADBE-589480A2D874}" type="presParOf" srcId="{0DC9FE1A-6B94-406D-8BE0-913A1E1F7FF6}" destId="{3249DD4D-C6E3-4A9A-AAC0-57635C544DC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AE288D-EB32-4921-8022-BFF66ACE67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7CEFF68-30DF-4AF1-BF4B-29DA08796E4D}">
      <dgm:prSet phldrT="[文字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（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A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）使用正增強策略：</a:t>
          </a:r>
          <a:endParaRPr lang="zh-TW" altLang="en-US" dirty="0"/>
        </a:p>
      </dgm:t>
    </dgm:pt>
    <dgm:pt modelId="{76B3E24C-1A82-4DFF-BE03-F198AEFAB916}" type="parTrans" cxnId="{EC3959D8-20D6-459C-8BB8-A474FC1390BD}">
      <dgm:prSet/>
      <dgm:spPr/>
      <dgm:t>
        <a:bodyPr/>
        <a:lstStyle/>
        <a:p>
          <a:endParaRPr lang="zh-TW" altLang="en-US"/>
        </a:p>
      </dgm:t>
    </dgm:pt>
    <dgm:pt modelId="{19B09521-05D2-41E9-99AD-8E7EF8CF41DF}" type="sibTrans" cxnId="{EC3959D8-20D6-459C-8BB8-A474FC1390BD}">
      <dgm:prSet/>
      <dgm:spPr/>
      <dgm:t>
        <a:bodyPr/>
        <a:lstStyle/>
        <a:p>
          <a:endParaRPr lang="zh-TW" altLang="en-US"/>
        </a:p>
      </dgm:t>
    </dgm:pt>
    <dgm:pt modelId="{7094637C-EE46-432B-AF5B-AD0BB3D0A7A2}">
      <dgm:prSet phldrT="[文字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以口頭或文字方式給予學生正面回饋</a:t>
          </a:r>
          <a:endParaRPr lang="zh-TW" altLang="en-US" dirty="0"/>
        </a:p>
      </dgm:t>
    </dgm:pt>
    <dgm:pt modelId="{AF79A2BA-1931-4CE1-A73A-2FDA52AA6C46}" type="parTrans" cxnId="{19081CCC-6288-451A-B73D-5C5525DAE44B}">
      <dgm:prSet/>
      <dgm:spPr/>
      <dgm:t>
        <a:bodyPr/>
        <a:lstStyle/>
        <a:p>
          <a:endParaRPr lang="zh-TW" altLang="en-US"/>
        </a:p>
      </dgm:t>
    </dgm:pt>
    <dgm:pt modelId="{B39056F8-DC3F-4F70-99C2-D700D21AED84}" type="sibTrans" cxnId="{19081CCC-6288-451A-B73D-5C5525DAE44B}">
      <dgm:prSet/>
      <dgm:spPr/>
      <dgm:t>
        <a:bodyPr/>
        <a:lstStyle/>
        <a:p>
          <a:endParaRPr lang="zh-TW" altLang="en-US"/>
        </a:p>
      </dgm:t>
    </dgm:pt>
    <dgm:pt modelId="{3FBE019B-E510-40FB-8559-7B6F9230D149}">
      <dgm:prSet phldrT="[文字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（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B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）教師的處理方式需一致：</a:t>
          </a:r>
          <a:endParaRPr lang="zh-TW" altLang="en-US" dirty="0"/>
        </a:p>
      </dgm:t>
    </dgm:pt>
    <dgm:pt modelId="{72AFE0CC-1B85-4EEC-B29C-A61BA9C85FC7}" type="parTrans" cxnId="{5E471BFA-E3DE-41B0-853D-8F27E318D570}">
      <dgm:prSet/>
      <dgm:spPr/>
      <dgm:t>
        <a:bodyPr/>
        <a:lstStyle/>
        <a:p>
          <a:endParaRPr lang="zh-TW" altLang="en-US"/>
        </a:p>
      </dgm:t>
    </dgm:pt>
    <dgm:pt modelId="{6EC37FF8-A9C5-476D-8618-C4E53D4E0C14}" type="sibTrans" cxnId="{5E471BFA-E3DE-41B0-853D-8F27E318D570}">
      <dgm:prSet/>
      <dgm:spPr/>
      <dgm:t>
        <a:bodyPr/>
        <a:lstStyle/>
        <a:p>
          <a:endParaRPr lang="zh-TW" altLang="en-US"/>
        </a:p>
      </dgm:t>
    </dgm:pt>
    <dgm:pt modelId="{E9AE6CCF-8F10-462B-BF08-AD3F31736DF5}">
      <dgm:prSet phldrT="[文字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對於任何獎勵與後果的</a:t>
          </a:r>
          <a:r>
            <a:rPr lang="zh-TW" altLang="en-US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同步執行</a:t>
          </a:r>
          <a:endParaRPr lang="zh-TW" altLang="en-US" dirty="0">
            <a:solidFill>
              <a:srgbClr val="C00000"/>
            </a:solidFill>
          </a:endParaRPr>
        </a:p>
      </dgm:t>
    </dgm:pt>
    <dgm:pt modelId="{8E6C8A6E-F743-4467-99EE-C67D12B522FD}" type="parTrans" cxnId="{B9C0DDED-0786-4B6A-AD17-F9455B9E0016}">
      <dgm:prSet/>
      <dgm:spPr/>
      <dgm:t>
        <a:bodyPr/>
        <a:lstStyle/>
        <a:p>
          <a:endParaRPr lang="zh-TW" altLang="en-US"/>
        </a:p>
      </dgm:t>
    </dgm:pt>
    <dgm:pt modelId="{D4E543E4-F8B7-485C-BA6B-6BA2AB010393}" type="sibTrans" cxnId="{B9C0DDED-0786-4B6A-AD17-F9455B9E0016}">
      <dgm:prSet/>
      <dgm:spPr/>
      <dgm:t>
        <a:bodyPr/>
        <a:lstStyle/>
        <a:p>
          <a:endParaRPr lang="zh-TW" altLang="en-US"/>
        </a:p>
      </dgm:t>
    </dgm:pt>
    <dgm:pt modelId="{D09E08B3-AED2-46BA-94B7-0020BA098530}">
      <dgm:prSet phldrT="[文字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（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C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）激發學生的領導精神與責任感：</a:t>
          </a:r>
          <a:endParaRPr lang="zh-TW" altLang="en-US" dirty="0"/>
        </a:p>
      </dgm:t>
    </dgm:pt>
    <dgm:pt modelId="{DD6D2720-6E0E-466D-A796-9EA8E5E72B8B}" type="parTrans" cxnId="{535EC9F1-526D-443C-9331-ABBE3627E833}">
      <dgm:prSet/>
      <dgm:spPr/>
      <dgm:t>
        <a:bodyPr/>
        <a:lstStyle/>
        <a:p>
          <a:endParaRPr lang="zh-TW" altLang="en-US"/>
        </a:p>
      </dgm:t>
    </dgm:pt>
    <dgm:pt modelId="{7A3F239A-0ED9-4CDF-9FE3-42B2F9692D30}" type="sibTrans" cxnId="{535EC9F1-526D-443C-9331-ABBE3627E833}">
      <dgm:prSet/>
      <dgm:spPr/>
      <dgm:t>
        <a:bodyPr/>
        <a:lstStyle/>
        <a:p>
          <a:endParaRPr lang="zh-TW" altLang="en-US"/>
        </a:p>
      </dgm:t>
    </dgm:pt>
    <dgm:pt modelId="{9FEC18EF-3F49-4C9E-A4EE-95DCB033776F}">
      <dgm:prSet phldrT="[文字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指派任務，</a:t>
          </a:r>
          <a:r>
            <a:rPr lang="zh-TW" altLang="en-US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讓學生表現專長與優點（自我決策能力的提升）</a:t>
          </a:r>
          <a:endParaRPr lang="zh-TW" altLang="en-US" dirty="0">
            <a:solidFill>
              <a:srgbClr val="C00000"/>
            </a:solidFill>
          </a:endParaRPr>
        </a:p>
      </dgm:t>
    </dgm:pt>
    <dgm:pt modelId="{944438FE-1267-4FAA-BBE1-6E47B48B04BD}" type="parTrans" cxnId="{B43BA164-AC4D-4662-A094-5796F4DDE00C}">
      <dgm:prSet/>
      <dgm:spPr/>
      <dgm:t>
        <a:bodyPr/>
        <a:lstStyle/>
        <a:p>
          <a:endParaRPr lang="zh-TW" altLang="en-US"/>
        </a:p>
      </dgm:t>
    </dgm:pt>
    <dgm:pt modelId="{C6D1BEAF-3AB6-4DB4-9DC5-FE7B64A90042}" type="sibTrans" cxnId="{B43BA164-AC4D-4662-A094-5796F4DDE00C}">
      <dgm:prSet/>
      <dgm:spPr/>
      <dgm:t>
        <a:bodyPr/>
        <a:lstStyle/>
        <a:p>
          <a:endParaRPr lang="zh-TW" altLang="en-US"/>
        </a:p>
      </dgm:t>
    </dgm:pt>
    <dgm:pt modelId="{287E323E-B3A4-4823-B9A9-0E9651433C2C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建立酬賞制度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5E6961A2-182B-4EEA-A925-922D1A0F621A}" type="parTrans" cxnId="{721C0AC1-0EC0-43DA-9EF3-6DE8AF1A9D69}">
      <dgm:prSet/>
      <dgm:spPr/>
      <dgm:t>
        <a:bodyPr/>
        <a:lstStyle/>
        <a:p>
          <a:endParaRPr lang="zh-TW" altLang="en-US"/>
        </a:p>
      </dgm:t>
    </dgm:pt>
    <dgm:pt modelId="{04CD0343-DF7C-48B2-B2F0-DAA80ABAC1F0}" type="sibTrans" cxnId="{721C0AC1-0EC0-43DA-9EF3-6DE8AF1A9D69}">
      <dgm:prSet/>
      <dgm:spPr/>
      <dgm:t>
        <a:bodyPr/>
        <a:lstStyle/>
        <a:p>
          <a:endParaRPr lang="zh-TW" altLang="en-US"/>
        </a:p>
      </dgm:t>
    </dgm:pt>
    <dgm:pt modelId="{D5AE9C7F-F134-45F0-A22A-DFBAAED87BEC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盡量給予院生易完成的工作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08D0E2B7-E520-4FFF-B244-0AEDF96FC09E}" type="parTrans" cxnId="{77EDD78B-B318-4045-9477-C20A5D46AA5E}">
      <dgm:prSet/>
      <dgm:spPr/>
      <dgm:t>
        <a:bodyPr/>
        <a:lstStyle/>
        <a:p>
          <a:endParaRPr lang="zh-TW" altLang="en-US"/>
        </a:p>
      </dgm:t>
    </dgm:pt>
    <dgm:pt modelId="{0B4CCB3A-203B-4DBF-B7FC-ECCD54EBDAF2}" type="sibTrans" cxnId="{77EDD78B-B318-4045-9477-C20A5D46AA5E}">
      <dgm:prSet/>
      <dgm:spPr/>
      <dgm:t>
        <a:bodyPr/>
        <a:lstStyle/>
        <a:p>
          <a:endParaRPr lang="zh-TW" altLang="en-US"/>
        </a:p>
      </dgm:t>
    </dgm:pt>
    <dgm:pt modelId="{4E52156B-9037-4BA7-987A-1248826D7A79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以肢體語言給予行為提示</a:t>
          </a:r>
          <a:endParaRPr lang="zh-TW" altLang="en-US" b="1" dirty="0">
            <a:solidFill>
              <a:srgbClr val="C00000"/>
            </a:solidFill>
            <a:latin typeface="標楷體" pitchFamily="65" charset="-120"/>
            <a:ea typeface="標楷體" pitchFamily="65" charset="-120"/>
          </a:endParaRPr>
        </a:p>
      </dgm:t>
    </dgm:pt>
    <dgm:pt modelId="{05AED2C6-BD84-4521-8616-11C441803E19}" type="parTrans" cxnId="{F8F13DB4-A157-41BB-AC9A-5DF18323B379}">
      <dgm:prSet/>
      <dgm:spPr/>
      <dgm:t>
        <a:bodyPr/>
        <a:lstStyle/>
        <a:p>
          <a:endParaRPr lang="zh-TW" altLang="en-US"/>
        </a:p>
      </dgm:t>
    </dgm:pt>
    <dgm:pt modelId="{3069EA96-768A-4101-8A55-F7E32CB29DDC}" type="sibTrans" cxnId="{F8F13DB4-A157-41BB-AC9A-5DF18323B379}">
      <dgm:prSet/>
      <dgm:spPr/>
      <dgm:t>
        <a:bodyPr/>
        <a:lstStyle/>
        <a:p>
          <a:endParaRPr lang="zh-TW" altLang="en-US"/>
        </a:p>
      </dgm:t>
    </dgm:pt>
    <dgm:pt modelId="{D6E9E317-E069-4A5C-8361-06C34A27B66A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以角色扮演方式練習</a:t>
          </a:r>
          <a:endParaRPr lang="zh-TW" altLang="en-US" b="1" dirty="0">
            <a:solidFill>
              <a:srgbClr val="C00000"/>
            </a:solidFill>
            <a:latin typeface="標楷體" pitchFamily="65" charset="-120"/>
            <a:ea typeface="標楷體" pitchFamily="65" charset="-120"/>
          </a:endParaRPr>
        </a:p>
      </dgm:t>
    </dgm:pt>
    <dgm:pt modelId="{E353AB06-5D8F-4E2D-B0F4-FB9B932000EA}" type="parTrans" cxnId="{F4D60521-6433-4A9B-A205-994900C64809}">
      <dgm:prSet/>
      <dgm:spPr/>
      <dgm:t>
        <a:bodyPr/>
        <a:lstStyle/>
        <a:p>
          <a:endParaRPr lang="zh-TW" altLang="en-US"/>
        </a:p>
      </dgm:t>
    </dgm:pt>
    <dgm:pt modelId="{F6FFCB28-B7BA-4E3E-A046-8957955CCB66}" type="sibTrans" cxnId="{F4D60521-6433-4A9B-A205-994900C64809}">
      <dgm:prSet/>
      <dgm:spPr/>
      <dgm:t>
        <a:bodyPr/>
        <a:lstStyle/>
        <a:p>
          <a:endParaRPr lang="zh-TW" altLang="en-US"/>
        </a:p>
      </dgm:t>
    </dgm:pt>
    <dgm:pt modelId="{101D7331-D738-43DB-9778-F8CC3A8CA157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給予每週固定的個人諮商或輔導時間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832F5F93-F7E4-44E2-A32E-C8A69B0858D8}" type="parTrans" cxnId="{1DA39424-627F-46EE-B4DF-82053C442FFD}">
      <dgm:prSet/>
      <dgm:spPr/>
      <dgm:t>
        <a:bodyPr/>
        <a:lstStyle/>
        <a:p>
          <a:endParaRPr lang="zh-TW" altLang="en-US"/>
        </a:p>
      </dgm:t>
    </dgm:pt>
    <dgm:pt modelId="{9060CEB4-B9CB-4EFF-96B2-8CFFC3C6511C}" type="sibTrans" cxnId="{1DA39424-627F-46EE-B4DF-82053C442FFD}">
      <dgm:prSet/>
      <dgm:spPr/>
      <dgm:t>
        <a:bodyPr/>
        <a:lstStyle/>
        <a:p>
          <a:endParaRPr lang="zh-TW" altLang="en-US"/>
        </a:p>
      </dgm:t>
    </dgm:pt>
    <dgm:pt modelId="{72928893-9F27-4651-B4A4-DB73364FD31E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必要時，為學生爭取召開個案研討會的機會</a:t>
          </a:r>
          <a:r>
            <a:rPr lang="zh-TW" altLang="en-US" dirty="0" smtClean="0">
              <a:solidFill>
                <a:srgbClr val="C00000"/>
              </a:solidFill>
            </a:rPr>
            <a:t> </a:t>
          </a:r>
          <a:endParaRPr lang="zh-TW" altLang="en-US" dirty="0">
            <a:solidFill>
              <a:srgbClr val="C00000"/>
            </a:solidFill>
          </a:endParaRPr>
        </a:p>
      </dgm:t>
    </dgm:pt>
    <dgm:pt modelId="{27EBA7E9-02EB-4172-B331-9A903D27FE19}" type="parTrans" cxnId="{C06BF2F0-A400-44CE-87BC-583D5DE7716E}">
      <dgm:prSet/>
      <dgm:spPr/>
      <dgm:t>
        <a:bodyPr/>
        <a:lstStyle/>
        <a:p>
          <a:endParaRPr lang="zh-TW" altLang="en-US"/>
        </a:p>
      </dgm:t>
    </dgm:pt>
    <dgm:pt modelId="{61CFF7B5-9CDC-4F4A-87C0-5821857A883D}" type="sibTrans" cxnId="{C06BF2F0-A400-44CE-87BC-583D5DE7716E}">
      <dgm:prSet/>
      <dgm:spPr/>
      <dgm:t>
        <a:bodyPr/>
        <a:lstStyle/>
        <a:p>
          <a:endParaRPr lang="zh-TW" altLang="en-US"/>
        </a:p>
      </dgm:t>
    </dgm:pt>
    <dgm:pt modelId="{FCE3EEAA-CC5C-4A97-8245-DF49DE91662B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對於已公佈的規定的落實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DA26C1D0-DA3E-4A8F-B997-7A26DEA7D0B1}" type="parTrans" cxnId="{589C73C4-A4CF-43D4-BE96-4BCDF0F562CC}">
      <dgm:prSet/>
      <dgm:spPr/>
      <dgm:t>
        <a:bodyPr/>
        <a:lstStyle/>
        <a:p>
          <a:endParaRPr lang="zh-TW" altLang="en-US"/>
        </a:p>
      </dgm:t>
    </dgm:pt>
    <dgm:pt modelId="{733C1A67-173F-4BA7-8F35-E9B6D04B4E86}" type="sibTrans" cxnId="{589C73C4-A4CF-43D4-BE96-4BCDF0F562CC}">
      <dgm:prSet/>
      <dgm:spPr/>
      <dgm:t>
        <a:bodyPr/>
        <a:lstStyle/>
        <a:p>
          <a:endParaRPr lang="zh-TW" altLang="en-US"/>
        </a:p>
      </dgm:t>
    </dgm:pt>
    <dgm:pt modelId="{57C921BA-C9C8-476E-8408-ED0FEC404D85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實施“本週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/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月之星”制度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57BE346C-C760-434F-893E-678134A5B2C1}" type="parTrans" cxnId="{15C6349D-C394-4DA8-ADF8-68671F96FE5B}">
      <dgm:prSet/>
      <dgm:spPr/>
      <dgm:t>
        <a:bodyPr/>
        <a:lstStyle/>
        <a:p>
          <a:endParaRPr lang="zh-TW" altLang="en-US"/>
        </a:p>
      </dgm:t>
    </dgm:pt>
    <dgm:pt modelId="{B3F2A505-56B8-458D-B053-E175A4A278DA}" type="sibTrans" cxnId="{15C6349D-C394-4DA8-ADF8-68671F96FE5B}">
      <dgm:prSet/>
      <dgm:spPr/>
      <dgm:t>
        <a:bodyPr/>
        <a:lstStyle/>
        <a:p>
          <a:endParaRPr lang="zh-TW" altLang="en-US"/>
        </a:p>
      </dgm:t>
    </dgm:pt>
    <dgm:pt modelId="{8411469F-AF9C-4340-A35A-BF5FF58F61AA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賦予責任績效的自我檢核觀念</a:t>
          </a:r>
          <a:endParaRPr lang="zh-TW" altLang="en-US" dirty="0">
            <a:solidFill>
              <a:srgbClr val="C00000"/>
            </a:solidFill>
          </a:endParaRPr>
        </a:p>
      </dgm:t>
    </dgm:pt>
    <dgm:pt modelId="{249B46FA-02A8-46AA-AE34-7E82488BF523}" type="parTrans" cxnId="{0DA6FFE5-7B71-4EA5-BC3E-89D16206A56E}">
      <dgm:prSet/>
      <dgm:spPr/>
      <dgm:t>
        <a:bodyPr/>
        <a:lstStyle/>
        <a:p>
          <a:endParaRPr lang="zh-TW" altLang="en-US"/>
        </a:p>
      </dgm:t>
    </dgm:pt>
    <dgm:pt modelId="{E4CE61E0-128D-41B5-B979-E80361C21D59}" type="sibTrans" cxnId="{0DA6FFE5-7B71-4EA5-BC3E-89D16206A56E}">
      <dgm:prSet/>
      <dgm:spPr/>
      <dgm:t>
        <a:bodyPr/>
        <a:lstStyle/>
        <a:p>
          <a:endParaRPr lang="zh-TW" altLang="en-US"/>
        </a:p>
      </dgm:t>
    </dgm:pt>
    <dgm:pt modelId="{B9B79B9A-FEB5-4638-BDAC-A136B732AC9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（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D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）呈現具體明確的目標並貫徹獎勵制度：</a:t>
          </a:r>
          <a:endParaRPr lang="zh-TW" altLang="en-US" dirty="0"/>
        </a:p>
      </dgm:t>
    </dgm:pt>
    <dgm:pt modelId="{25C96EE8-585E-4B1B-BE3A-1302F00FFF46}" type="parTrans" cxnId="{EAB1B310-EA2B-4175-B6AF-2620D3D5C575}">
      <dgm:prSet/>
      <dgm:spPr/>
      <dgm:t>
        <a:bodyPr/>
        <a:lstStyle/>
        <a:p>
          <a:endParaRPr lang="zh-TW" altLang="en-US"/>
        </a:p>
      </dgm:t>
    </dgm:pt>
    <dgm:pt modelId="{C1266D12-E558-4B80-9BC9-0E176FFFE575}" type="sibTrans" cxnId="{EAB1B310-EA2B-4175-B6AF-2620D3D5C575}">
      <dgm:prSet/>
      <dgm:spPr/>
      <dgm:t>
        <a:bodyPr/>
        <a:lstStyle/>
        <a:p>
          <a:endParaRPr lang="zh-TW" altLang="en-US"/>
        </a:p>
      </dgm:t>
    </dgm:pt>
    <dgm:pt modelId="{850EC1E4-526A-4B83-A5C6-8DFD44F72310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說明具體可達成的目標與時間表</a:t>
          </a:r>
          <a:endParaRPr lang="zh-TW" altLang="en-US" dirty="0"/>
        </a:p>
      </dgm:t>
    </dgm:pt>
    <dgm:pt modelId="{397FA815-8563-441C-AE87-05C8ACF3C29F}" type="parTrans" cxnId="{E62AA170-3089-4845-9FEC-E5EC863B00F1}">
      <dgm:prSet/>
      <dgm:spPr/>
      <dgm:t>
        <a:bodyPr/>
        <a:lstStyle/>
        <a:p>
          <a:endParaRPr lang="zh-TW" altLang="en-US"/>
        </a:p>
      </dgm:t>
    </dgm:pt>
    <dgm:pt modelId="{6E7FC999-4914-4188-928D-260880508AAE}" type="sibTrans" cxnId="{E62AA170-3089-4845-9FEC-E5EC863B00F1}">
      <dgm:prSet/>
      <dgm:spPr/>
      <dgm:t>
        <a:bodyPr/>
        <a:lstStyle/>
        <a:p>
          <a:endParaRPr lang="zh-TW" altLang="en-US"/>
        </a:p>
      </dgm:t>
    </dgm:pt>
    <dgm:pt modelId="{64F2C3CE-E56B-4683-B822-BCEDBCB8F506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配合酬賞制度的使用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1E035DE4-FD0C-4929-9C8C-CFDFA1E9BFB4}" type="parTrans" cxnId="{B1BEF6C4-E4EF-4815-9EFF-2EF4A2144A23}">
      <dgm:prSet/>
      <dgm:spPr/>
      <dgm:t>
        <a:bodyPr/>
        <a:lstStyle/>
        <a:p>
          <a:endParaRPr lang="zh-TW" altLang="en-US"/>
        </a:p>
      </dgm:t>
    </dgm:pt>
    <dgm:pt modelId="{54F7C560-4AA0-4175-825D-F23DA1D1AC3F}" type="sibTrans" cxnId="{B1BEF6C4-E4EF-4815-9EFF-2EF4A2144A23}">
      <dgm:prSet/>
      <dgm:spPr/>
      <dgm:t>
        <a:bodyPr/>
        <a:lstStyle/>
        <a:p>
          <a:endParaRPr lang="zh-TW" altLang="en-US"/>
        </a:p>
      </dgm:t>
    </dgm:pt>
    <dgm:pt modelId="{9588ABF6-6F79-44DE-AAE2-E47EF4DD4817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建立課業與行為表現的獎勵實施辦法</a:t>
          </a:r>
          <a:endParaRPr lang="zh-TW" altLang="en-US" b="1" dirty="0">
            <a:solidFill>
              <a:srgbClr val="C00000"/>
            </a:solidFill>
            <a:latin typeface="標楷體" pitchFamily="65" charset="-120"/>
            <a:ea typeface="標楷體" pitchFamily="65" charset="-120"/>
          </a:endParaRPr>
        </a:p>
      </dgm:t>
    </dgm:pt>
    <dgm:pt modelId="{D280D567-1643-4ECE-82A7-38B29DC6377A}" type="parTrans" cxnId="{57B8B53E-42C4-4164-BD72-EEAF1CA2BB62}">
      <dgm:prSet/>
      <dgm:spPr/>
      <dgm:t>
        <a:bodyPr/>
        <a:lstStyle/>
        <a:p>
          <a:endParaRPr lang="zh-TW" altLang="en-US"/>
        </a:p>
      </dgm:t>
    </dgm:pt>
    <dgm:pt modelId="{E3900022-7D63-4C95-82F4-006BFFFB1E9B}" type="sibTrans" cxnId="{57B8B53E-42C4-4164-BD72-EEAF1CA2BB62}">
      <dgm:prSet/>
      <dgm:spPr/>
      <dgm:t>
        <a:bodyPr/>
        <a:lstStyle/>
        <a:p>
          <a:endParaRPr lang="zh-TW" altLang="en-US"/>
        </a:p>
      </dgm:t>
    </dgm:pt>
    <dgm:pt modelId="{F5024EF7-7CEB-49A2-8E39-DE068FF54B24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與學生訂定契約</a:t>
          </a:r>
          <a:endParaRPr lang="zh-TW" altLang="en-US" b="1" dirty="0">
            <a:solidFill>
              <a:srgbClr val="C00000"/>
            </a:solidFill>
            <a:latin typeface="標楷體" pitchFamily="65" charset="-120"/>
            <a:ea typeface="標楷體" pitchFamily="65" charset="-120"/>
          </a:endParaRPr>
        </a:p>
      </dgm:t>
    </dgm:pt>
    <dgm:pt modelId="{7026E829-AD37-43F8-A367-A17625DBA172}" type="parTrans" cxnId="{C44822C7-2270-471E-8915-39DF9F22230B}">
      <dgm:prSet/>
      <dgm:spPr/>
      <dgm:t>
        <a:bodyPr/>
        <a:lstStyle/>
        <a:p>
          <a:endParaRPr lang="zh-TW" altLang="en-US"/>
        </a:p>
      </dgm:t>
    </dgm:pt>
    <dgm:pt modelId="{A0944619-E4FA-4369-B4FA-CCAE14D3EEF2}" type="sibTrans" cxnId="{C44822C7-2270-471E-8915-39DF9F22230B}">
      <dgm:prSet/>
      <dgm:spPr/>
      <dgm:t>
        <a:bodyPr/>
        <a:lstStyle/>
        <a:p>
          <a:endParaRPr lang="zh-TW" altLang="en-US"/>
        </a:p>
      </dgm:t>
    </dgm:pt>
    <dgm:pt modelId="{6FB086F4-26B9-403C-B25D-AB4DBE6AA7DA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善用行為改變技術</a:t>
          </a:r>
          <a:endParaRPr lang="zh-TW" altLang="en-US" dirty="0"/>
        </a:p>
      </dgm:t>
    </dgm:pt>
    <dgm:pt modelId="{2036F8CA-899B-4F8F-86DA-1FF2FADDCD46}" type="parTrans" cxnId="{6E22D2BA-7E0B-4188-8B83-E66BD3299A19}">
      <dgm:prSet/>
      <dgm:spPr/>
      <dgm:t>
        <a:bodyPr/>
        <a:lstStyle/>
        <a:p>
          <a:endParaRPr lang="zh-TW" altLang="en-US"/>
        </a:p>
      </dgm:t>
    </dgm:pt>
    <dgm:pt modelId="{4890C7D6-8CB3-4F65-859E-1D2A61A36EBF}" type="sibTrans" cxnId="{6E22D2BA-7E0B-4188-8B83-E66BD3299A19}">
      <dgm:prSet/>
      <dgm:spPr/>
      <dgm:t>
        <a:bodyPr/>
        <a:lstStyle/>
        <a:p>
          <a:endParaRPr lang="zh-TW" altLang="en-US"/>
        </a:p>
      </dgm:t>
    </dgm:pt>
    <dgm:pt modelId="{D2866B5E-8480-45C6-B013-604E8DB75BC9}" type="pres">
      <dgm:prSet presAssocID="{74AE288D-EB32-4921-8022-BFF66ACE67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009F85-B513-45B2-BFD9-3BABEC0BF8B9}" type="pres">
      <dgm:prSet presAssocID="{17CEFF68-30DF-4AF1-BF4B-29DA08796E4D}" presName="composite" presStyleCnt="0"/>
      <dgm:spPr/>
    </dgm:pt>
    <dgm:pt modelId="{5B0F3A6F-DC10-46D4-A24C-1566B50B75D5}" type="pres">
      <dgm:prSet presAssocID="{17CEFF68-30DF-4AF1-BF4B-29DA08796E4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8CCC2A-40EC-4425-8F36-C159E64475DC}" type="pres">
      <dgm:prSet presAssocID="{17CEFF68-30DF-4AF1-BF4B-29DA08796E4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91AA88-13DA-486D-8C4A-3F63ED757B00}" type="pres">
      <dgm:prSet presAssocID="{19B09521-05D2-41E9-99AD-8E7EF8CF41DF}" presName="space" presStyleCnt="0"/>
      <dgm:spPr/>
    </dgm:pt>
    <dgm:pt modelId="{895E8A45-9821-48F7-AC5E-D3E3E0949AD7}" type="pres">
      <dgm:prSet presAssocID="{3FBE019B-E510-40FB-8559-7B6F9230D149}" presName="composite" presStyleCnt="0"/>
      <dgm:spPr/>
    </dgm:pt>
    <dgm:pt modelId="{C1239984-6DF9-42E3-9471-D3AE100DAEF0}" type="pres">
      <dgm:prSet presAssocID="{3FBE019B-E510-40FB-8559-7B6F9230D1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F616C7-9121-4778-B237-FD542C4432FC}" type="pres">
      <dgm:prSet presAssocID="{3FBE019B-E510-40FB-8559-7B6F9230D1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9220CB-9CBC-4BF1-9F02-F9AEFDDF0868}" type="pres">
      <dgm:prSet presAssocID="{6EC37FF8-A9C5-476D-8618-C4E53D4E0C14}" presName="space" presStyleCnt="0"/>
      <dgm:spPr/>
    </dgm:pt>
    <dgm:pt modelId="{4A7E23A9-D153-4BB8-895F-67353BC11FE7}" type="pres">
      <dgm:prSet presAssocID="{D09E08B3-AED2-46BA-94B7-0020BA098530}" presName="composite" presStyleCnt="0"/>
      <dgm:spPr/>
    </dgm:pt>
    <dgm:pt modelId="{35A38EF7-4E11-4D66-86B8-9B6EB416C91B}" type="pres">
      <dgm:prSet presAssocID="{D09E08B3-AED2-46BA-94B7-0020BA09853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E11FD4-21A1-4F9E-8DC8-613D4D9A4747}" type="pres">
      <dgm:prSet presAssocID="{D09E08B3-AED2-46BA-94B7-0020BA09853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C1C107-1732-4D31-91DB-93A15CB7567B}" type="pres">
      <dgm:prSet presAssocID="{7A3F239A-0ED9-4CDF-9FE3-42B2F9692D30}" presName="space" presStyleCnt="0"/>
      <dgm:spPr/>
    </dgm:pt>
    <dgm:pt modelId="{3A5E813A-E100-4161-9C4C-EEAE07DAB1DF}" type="pres">
      <dgm:prSet presAssocID="{B9B79B9A-FEB5-4638-BDAC-A136B732AC99}" presName="composite" presStyleCnt="0"/>
      <dgm:spPr/>
    </dgm:pt>
    <dgm:pt modelId="{EC8EDB29-390A-40A5-A627-FC631F3617C2}" type="pres">
      <dgm:prSet presAssocID="{B9B79B9A-FEB5-4638-BDAC-A136B732AC9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57743D-976D-4B87-9438-AA0B6F5D1A2D}" type="pres">
      <dgm:prSet presAssocID="{B9B79B9A-FEB5-4638-BDAC-A136B732AC9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46B855-CFD1-4817-8619-3D290DC0E163}" type="presOf" srcId="{E9AE6CCF-8F10-462B-BF08-AD3F31736DF5}" destId="{FDF616C7-9121-4778-B237-FD542C4432FC}" srcOrd="0" destOrd="0" presId="urn:microsoft.com/office/officeart/2005/8/layout/hList1"/>
    <dgm:cxn modelId="{004A8489-1EFC-4677-8989-AFDCB050DDB2}" type="presOf" srcId="{9588ABF6-6F79-44DE-AAE2-E47EF4DD4817}" destId="{D457743D-976D-4B87-9438-AA0B6F5D1A2D}" srcOrd="0" destOrd="2" presId="urn:microsoft.com/office/officeart/2005/8/layout/hList1"/>
    <dgm:cxn modelId="{D8E56B4E-1772-477D-9260-EE8477D697DE}" type="presOf" srcId="{74AE288D-EB32-4921-8022-BFF66ACE6757}" destId="{D2866B5E-8480-45C6-B013-604E8DB75BC9}" srcOrd="0" destOrd="0" presId="urn:microsoft.com/office/officeart/2005/8/layout/hList1"/>
    <dgm:cxn modelId="{721C0AC1-0EC0-43DA-9EF3-6DE8AF1A9D69}" srcId="{17CEFF68-30DF-4AF1-BF4B-29DA08796E4D}" destId="{287E323E-B3A4-4823-B9A9-0E9651433C2C}" srcOrd="1" destOrd="0" parTransId="{5E6961A2-182B-4EEA-A925-922D1A0F621A}" sibTransId="{04CD0343-DF7C-48B2-B2F0-DAA80ABAC1F0}"/>
    <dgm:cxn modelId="{6E22D2BA-7E0B-4188-8B83-E66BD3299A19}" srcId="{B9B79B9A-FEB5-4638-BDAC-A136B732AC99}" destId="{6FB086F4-26B9-403C-B25D-AB4DBE6AA7DA}" srcOrd="4" destOrd="0" parTransId="{2036F8CA-899B-4F8F-86DA-1FF2FADDCD46}" sibTransId="{4890C7D6-8CB3-4F65-859E-1D2A61A36EBF}"/>
    <dgm:cxn modelId="{BBF6FDC2-19A6-41A6-9C90-630991DA94C8}" type="presOf" srcId="{D09E08B3-AED2-46BA-94B7-0020BA098530}" destId="{35A38EF7-4E11-4D66-86B8-9B6EB416C91B}" srcOrd="0" destOrd="0" presId="urn:microsoft.com/office/officeart/2005/8/layout/hList1"/>
    <dgm:cxn modelId="{EC3959D8-20D6-459C-8BB8-A474FC1390BD}" srcId="{74AE288D-EB32-4921-8022-BFF66ACE6757}" destId="{17CEFF68-30DF-4AF1-BF4B-29DA08796E4D}" srcOrd="0" destOrd="0" parTransId="{76B3E24C-1A82-4DFF-BE03-F198AEFAB916}" sibTransId="{19B09521-05D2-41E9-99AD-8E7EF8CF41DF}"/>
    <dgm:cxn modelId="{CD97A948-0C9B-4CB0-A83E-E58255189D66}" type="presOf" srcId="{F5024EF7-7CEB-49A2-8E39-DE068FF54B24}" destId="{D457743D-976D-4B87-9438-AA0B6F5D1A2D}" srcOrd="0" destOrd="3" presId="urn:microsoft.com/office/officeart/2005/8/layout/hList1"/>
    <dgm:cxn modelId="{15C6349D-C394-4DA8-ADF8-68671F96FE5B}" srcId="{D09E08B3-AED2-46BA-94B7-0020BA098530}" destId="{57C921BA-C9C8-476E-8408-ED0FEC404D85}" srcOrd="1" destOrd="0" parTransId="{57BE346C-C760-434F-893E-678134A5B2C1}" sibTransId="{B3F2A505-56B8-458D-B053-E175A4A278DA}"/>
    <dgm:cxn modelId="{FC498153-3D0B-4D1A-83E8-CECEAB81BA7C}" type="presOf" srcId="{64F2C3CE-E56B-4683-B822-BCEDBCB8F506}" destId="{D457743D-976D-4B87-9438-AA0B6F5D1A2D}" srcOrd="0" destOrd="1" presId="urn:microsoft.com/office/officeart/2005/8/layout/hList1"/>
    <dgm:cxn modelId="{F8F13DB4-A157-41BB-AC9A-5DF18323B379}" srcId="{17CEFF68-30DF-4AF1-BF4B-29DA08796E4D}" destId="{4E52156B-9037-4BA7-987A-1248826D7A79}" srcOrd="3" destOrd="0" parTransId="{05AED2C6-BD84-4521-8616-11C441803E19}" sibTransId="{3069EA96-768A-4101-8A55-F7E32CB29DDC}"/>
    <dgm:cxn modelId="{EAB1B310-EA2B-4175-B6AF-2620D3D5C575}" srcId="{74AE288D-EB32-4921-8022-BFF66ACE6757}" destId="{B9B79B9A-FEB5-4638-BDAC-A136B732AC99}" srcOrd="3" destOrd="0" parTransId="{25C96EE8-585E-4B1B-BE3A-1302F00FFF46}" sibTransId="{C1266D12-E558-4B80-9BC9-0E176FFFE575}"/>
    <dgm:cxn modelId="{0DA6FFE5-7B71-4EA5-BC3E-89D16206A56E}" srcId="{D09E08B3-AED2-46BA-94B7-0020BA098530}" destId="{8411469F-AF9C-4340-A35A-BF5FF58F61AA}" srcOrd="2" destOrd="0" parTransId="{249B46FA-02A8-46AA-AE34-7E82488BF523}" sibTransId="{E4CE61E0-128D-41B5-B979-E80361C21D59}"/>
    <dgm:cxn modelId="{C06BF2F0-A400-44CE-87BC-583D5DE7716E}" srcId="{17CEFF68-30DF-4AF1-BF4B-29DA08796E4D}" destId="{72928893-9F27-4651-B4A4-DB73364FD31E}" srcOrd="6" destOrd="0" parTransId="{27EBA7E9-02EB-4172-B331-9A903D27FE19}" sibTransId="{61CFF7B5-9CDC-4F4A-87C0-5821857A883D}"/>
    <dgm:cxn modelId="{57B8B53E-42C4-4164-BD72-EEAF1CA2BB62}" srcId="{B9B79B9A-FEB5-4638-BDAC-A136B732AC99}" destId="{9588ABF6-6F79-44DE-AAE2-E47EF4DD4817}" srcOrd="2" destOrd="0" parTransId="{D280D567-1643-4ECE-82A7-38B29DC6377A}" sibTransId="{E3900022-7D63-4C95-82F4-006BFFFB1E9B}"/>
    <dgm:cxn modelId="{EB3FC98D-E885-4DEB-B880-0D65BF3A7433}" type="presOf" srcId="{101D7331-D738-43DB-9778-F8CC3A8CA157}" destId="{EA8CCC2A-40EC-4425-8F36-C159E64475DC}" srcOrd="0" destOrd="5" presId="urn:microsoft.com/office/officeart/2005/8/layout/hList1"/>
    <dgm:cxn modelId="{B1BEF6C4-E4EF-4815-9EFF-2EF4A2144A23}" srcId="{B9B79B9A-FEB5-4638-BDAC-A136B732AC99}" destId="{64F2C3CE-E56B-4683-B822-BCEDBCB8F506}" srcOrd="1" destOrd="0" parTransId="{1E035DE4-FD0C-4929-9C8C-CFDFA1E9BFB4}" sibTransId="{54F7C560-4AA0-4175-825D-F23DA1D1AC3F}"/>
    <dgm:cxn modelId="{50B58F7E-F581-4E3D-86DB-B70E6E3DB271}" type="presOf" srcId="{3FBE019B-E510-40FB-8559-7B6F9230D149}" destId="{C1239984-6DF9-42E3-9471-D3AE100DAEF0}" srcOrd="0" destOrd="0" presId="urn:microsoft.com/office/officeart/2005/8/layout/hList1"/>
    <dgm:cxn modelId="{77EDD78B-B318-4045-9477-C20A5D46AA5E}" srcId="{17CEFF68-30DF-4AF1-BF4B-29DA08796E4D}" destId="{D5AE9C7F-F134-45F0-A22A-DFBAAED87BEC}" srcOrd="2" destOrd="0" parTransId="{08D0E2B7-E520-4FFF-B244-0AEDF96FC09E}" sibTransId="{0B4CCB3A-203B-4DBF-B7FC-ECCD54EBDAF2}"/>
    <dgm:cxn modelId="{2D6F97F9-6FC1-4D4C-A515-45B6A20D74EA}" type="presOf" srcId="{287E323E-B3A4-4823-B9A9-0E9651433C2C}" destId="{EA8CCC2A-40EC-4425-8F36-C159E64475DC}" srcOrd="0" destOrd="1" presId="urn:microsoft.com/office/officeart/2005/8/layout/hList1"/>
    <dgm:cxn modelId="{679D738E-6994-4F44-8D2E-5DB7F9BC9B37}" type="presOf" srcId="{7094637C-EE46-432B-AF5B-AD0BB3D0A7A2}" destId="{EA8CCC2A-40EC-4425-8F36-C159E64475DC}" srcOrd="0" destOrd="0" presId="urn:microsoft.com/office/officeart/2005/8/layout/hList1"/>
    <dgm:cxn modelId="{B9C0DDED-0786-4B6A-AD17-F9455B9E0016}" srcId="{3FBE019B-E510-40FB-8559-7B6F9230D149}" destId="{E9AE6CCF-8F10-462B-BF08-AD3F31736DF5}" srcOrd="0" destOrd="0" parTransId="{8E6C8A6E-F743-4467-99EE-C67D12B522FD}" sibTransId="{D4E543E4-F8B7-485C-BA6B-6BA2AB010393}"/>
    <dgm:cxn modelId="{B43BA164-AC4D-4662-A094-5796F4DDE00C}" srcId="{D09E08B3-AED2-46BA-94B7-0020BA098530}" destId="{9FEC18EF-3F49-4C9E-A4EE-95DCB033776F}" srcOrd="0" destOrd="0" parTransId="{944438FE-1267-4FAA-BBE1-6E47B48B04BD}" sibTransId="{C6D1BEAF-3AB6-4DB4-9DC5-FE7B64A90042}"/>
    <dgm:cxn modelId="{A7997D3E-D872-4FF0-B4E0-F14C1F90DFE0}" type="presOf" srcId="{D5AE9C7F-F134-45F0-A22A-DFBAAED87BEC}" destId="{EA8CCC2A-40EC-4425-8F36-C159E64475DC}" srcOrd="0" destOrd="2" presId="urn:microsoft.com/office/officeart/2005/8/layout/hList1"/>
    <dgm:cxn modelId="{8801258A-C011-4944-BC26-D4C5C46AD6CA}" type="presOf" srcId="{D6E9E317-E069-4A5C-8361-06C34A27B66A}" destId="{EA8CCC2A-40EC-4425-8F36-C159E64475DC}" srcOrd="0" destOrd="4" presId="urn:microsoft.com/office/officeart/2005/8/layout/hList1"/>
    <dgm:cxn modelId="{65F78B1C-66D9-41B3-BF9C-1B38FBC20FE7}" type="presOf" srcId="{57C921BA-C9C8-476E-8408-ED0FEC404D85}" destId="{15E11FD4-21A1-4F9E-8DC8-613D4D9A4747}" srcOrd="0" destOrd="1" presId="urn:microsoft.com/office/officeart/2005/8/layout/hList1"/>
    <dgm:cxn modelId="{C44822C7-2270-471E-8915-39DF9F22230B}" srcId="{B9B79B9A-FEB5-4638-BDAC-A136B732AC99}" destId="{F5024EF7-7CEB-49A2-8E39-DE068FF54B24}" srcOrd="3" destOrd="0" parTransId="{7026E829-AD37-43F8-A367-A17625DBA172}" sibTransId="{A0944619-E4FA-4369-B4FA-CCAE14D3EEF2}"/>
    <dgm:cxn modelId="{19081CCC-6288-451A-B73D-5C5525DAE44B}" srcId="{17CEFF68-30DF-4AF1-BF4B-29DA08796E4D}" destId="{7094637C-EE46-432B-AF5B-AD0BB3D0A7A2}" srcOrd="0" destOrd="0" parTransId="{AF79A2BA-1931-4CE1-A73A-2FDA52AA6C46}" sibTransId="{B39056F8-DC3F-4F70-99C2-D700D21AED84}"/>
    <dgm:cxn modelId="{9884473E-9DCF-4FD4-A54D-213B26A932CF}" type="presOf" srcId="{FCE3EEAA-CC5C-4A97-8245-DF49DE91662B}" destId="{FDF616C7-9121-4778-B237-FD542C4432FC}" srcOrd="0" destOrd="1" presId="urn:microsoft.com/office/officeart/2005/8/layout/hList1"/>
    <dgm:cxn modelId="{E4C316CA-42EB-4FA2-A325-70F58E54B5AC}" type="presOf" srcId="{850EC1E4-526A-4B83-A5C6-8DFD44F72310}" destId="{D457743D-976D-4B87-9438-AA0B6F5D1A2D}" srcOrd="0" destOrd="0" presId="urn:microsoft.com/office/officeart/2005/8/layout/hList1"/>
    <dgm:cxn modelId="{5E471BFA-E3DE-41B0-853D-8F27E318D570}" srcId="{74AE288D-EB32-4921-8022-BFF66ACE6757}" destId="{3FBE019B-E510-40FB-8559-7B6F9230D149}" srcOrd="1" destOrd="0" parTransId="{72AFE0CC-1B85-4EEC-B29C-A61BA9C85FC7}" sibTransId="{6EC37FF8-A9C5-476D-8618-C4E53D4E0C14}"/>
    <dgm:cxn modelId="{3EE54CA5-BDA9-462B-85A4-0BD413D4B025}" type="presOf" srcId="{4E52156B-9037-4BA7-987A-1248826D7A79}" destId="{EA8CCC2A-40EC-4425-8F36-C159E64475DC}" srcOrd="0" destOrd="3" presId="urn:microsoft.com/office/officeart/2005/8/layout/hList1"/>
    <dgm:cxn modelId="{4651BCE5-AF37-4E64-B15F-E17D53F23F44}" type="presOf" srcId="{B9B79B9A-FEB5-4638-BDAC-A136B732AC99}" destId="{EC8EDB29-390A-40A5-A627-FC631F3617C2}" srcOrd="0" destOrd="0" presId="urn:microsoft.com/office/officeart/2005/8/layout/hList1"/>
    <dgm:cxn modelId="{B6CEA98B-909D-4A5B-AA0F-553E9FBBF269}" type="presOf" srcId="{6FB086F4-26B9-403C-B25D-AB4DBE6AA7DA}" destId="{D457743D-976D-4B87-9438-AA0B6F5D1A2D}" srcOrd="0" destOrd="4" presId="urn:microsoft.com/office/officeart/2005/8/layout/hList1"/>
    <dgm:cxn modelId="{0A3C844C-C59B-4549-B02D-9D710BCACB0B}" type="presOf" srcId="{8411469F-AF9C-4340-A35A-BF5FF58F61AA}" destId="{15E11FD4-21A1-4F9E-8DC8-613D4D9A4747}" srcOrd="0" destOrd="2" presId="urn:microsoft.com/office/officeart/2005/8/layout/hList1"/>
    <dgm:cxn modelId="{1DA39424-627F-46EE-B4DF-82053C442FFD}" srcId="{17CEFF68-30DF-4AF1-BF4B-29DA08796E4D}" destId="{101D7331-D738-43DB-9778-F8CC3A8CA157}" srcOrd="5" destOrd="0" parTransId="{832F5F93-F7E4-44E2-A32E-C8A69B0858D8}" sibTransId="{9060CEB4-B9CB-4EFF-96B2-8CFFC3C6511C}"/>
    <dgm:cxn modelId="{E62AA170-3089-4845-9FEC-E5EC863B00F1}" srcId="{B9B79B9A-FEB5-4638-BDAC-A136B732AC99}" destId="{850EC1E4-526A-4B83-A5C6-8DFD44F72310}" srcOrd="0" destOrd="0" parTransId="{397FA815-8563-441C-AE87-05C8ACF3C29F}" sibTransId="{6E7FC999-4914-4188-928D-260880508AAE}"/>
    <dgm:cxn modelId="{B70CC5B0-08D3-4CE0-BDE6-EF42AB9C2D63}" type="presOf" srcId="{72928893-9F27-4651-B4A4-DB73364FD31E}" destId="{EA8CCC2A-40EC-4425-8F36-C159E64475DC}" srcOrd="0" destOrd="6" presId="urn:microsoft.com/office/officeart/2005/8/layout/hList1"/>
    <dgm:cxn modelId="{F4D60521-6433-4A9B-A205-994900C64809}" srcId="{17CEFF68-30DF-4AF1-BF4B-29DA08796E4D}" destId="{D6E9E317-E069-4A5C-8361-06C34A27B66A}" srcOrd="4" destOrd="0" parTransId="{E353AB06-5D8F-4E2D-B0F4-FB9B932000EA}" sibTransId="{F6FFCB28-B7BA-4E3E-A046-8957955CCB66}"/>
    <dgm:cxn modelId="{589C73C4-A4CF-43D4-BE96-4BCDF0F562CC}" srcId="{3FBE019B-E510-40FB-8559-7B6F9230D149}" destId="{FCE3EEAA-CC5C-4A97-8245-DF49DE91662B}" srcOrd="1" destOrd="0" parTransId="{DA26C1D0-DA3E-4A8F-B997-7A26DEA7D0B1}" sibTransId="{733C1A67-173F-4BA7-8F35-E9B6D04B4E86}"/>
    <dgm:cxn modelId="{535EC9F1-526D-443C-9331-ABBE3627E833}" srcId="{74AE288D-EB32-4921-8022-BFF66ACE6757}" destId="{D09E08B3-AED2-46BA-94B7-0020BA098530}" srcOrd="2" destOrd="0" parTransId="{DD6D2720-6E0E-466D-A796-9EA8E5E72B8B}" sibTransId="{7A3F239A-0ED9-4CDF-9FE3-42B2F9692D30}"/>
    <dgm:cxn modelId="{32F4B97D-FB18-4F12-8BEF-A9F8D4863CB9}" type="presOf" srcId="{17CEFF68-30DF-4AF1-BF4B-29DA08796E4D}" destId="{5B0F3A6F-DC10-46D4-A24C-1566B50B75D5}" srcOrd="0" destOrd="0" presId="urn:microsoft.com/office/officeart/2005/8/layout/hList1"/>
    <dgm:cxn modelId="{11435D88-68F1-494F-8AED-9275438025EA}" type="presOf" srcId="{9FEC18EF-3F49-4C9E-A4EE-95DCB033776F}" destId="{15E11FD4-21A1-4F9E-8DC8-613D4D9A4747}" srcOrd="0" destOrd="0" presId="urn:microsoft.com/office/officeart/2005/8/layout/hList1"/>
    <dgm:cxn modelId="{52468CFC-2B86-40BD-A5A5-BFABA50DB8A9}" type="presParOf" srcId="{D2866B5E-8480-45C6-B013-604E8DB75BC9}" destId="{06009F85-B513-45B2-BFD9-3BABEC0BF8B9}" srcOrd="0" destOrd="0" presId="urn:microsoft.com/office/officeart/2005/8/layout/hList1"/>
    <dgm:cxn modelId="{88D9F7B0-8664-4AF5-9652-62700C423B17}" type="presParOf" srcId="{06009F85-B513-45B2-BFD9-3BABEC0BF8B9}" destId="{5B0F3A6F-DC10-46D4-A24C-1566B50B75D5}" srcOrd="0" destOrd="0" presId="urn:microsoft.com/office/officeart/2005/8/layout/hList1"/>
    <dgm:cxn modelId="{3F856636-0451-4433-A638-C4E7E1AB4950}" type="presParOf" srcId="{06009F85-B513-45B2-BFD9-3BABEC0BF8B9}" destId="{EA8CCC2A-40EC-4425-8F36-C159E64475DC}" srcOrd="1" destOrd="0" presId="urn:microsoft.com/office/officeart/2005/8/layout/hList1"/>
    <dgm:cxn modelId="{92A8B5B8-85F4-4345-A659-78B7C00CCBDF}" type="presParOf" srcId="{D2866B5E-8480-45C6-B013-604E8DB75BC9}" destId="{6E91AA88-13DA-486D-8C4A-3F63ED757B00}" srcOrd="1" destOrd="0" presId="urn:microsoft.com/office/officeart/2005/8/layout/hList1"/>
    <dgm:cxn modelId="{9CD9D077-CF0C-458A-88F7-98169A555DFC}" type="presParOf" srcId="{D2866B5E-8480-45C6-B013-604E8DB75BC9}" destId="{895E8A45-9821-48F7-AC5E-D3E3E0949AD7}" srcOrd="2" destOrd="0" presId="urn:microsoft.com/office/officeart/2005/8/layout/hList1"/>
    <dgm:cxn modelId="{C9443D65-519E-4D36-87B9-BEE3DAB480DF}" type="presParOf" srcId="{895E8A45-9821-48F7-AC5E-D3E3E0949AD7}" destId="{C1239984-6DF9-42E3-9471-D3AE100DAEF0}" srcOrd="0" destOrd="0" presId="urn:microsoft.com/office/officeart/2005/8/layout/hList1"/>
    <dgm:cxn modelId="{29348524-3694-4001-A8B0-060B6FF0F1BA}" type="presParOf" srcId="{895E8A45-9821-48F7-AC5E-D3E3E0949AD7}" destId="{FDF616C7-9121-4778-B237-FD542C4432FC}" srcOrd="1" destOrd="0" presId="urn:microsoft.com/office/officeart/2005/8/layout/hList1"/>
    <dgm:cxn modelId="{A0A57190-C294-493C-A9E3-57C76A31E0BF}" type="presParOf" srcId="{D2866B5E-8480-45C6-B013-604E8DB75BC9}" destId="{EC9220CB-9CBC-4BF1-9F02-F9AEFDDF0868}" srcOrd="3" destOrd="0" presId="urn:microsoft.com/office/officeart/2005/8/layout/hList1"/>
    <dgm:cxn modelId="{41184F04-28A8-4625-9B16-4F5ADC5E02CE}" type="presParOf" srcId="{D2866B5E-8480-45C6-B013-604E8DB75BC9}" destId="{4A7E23A9-D153-4BB8-895F-67353BC11FE7}" srcOrd="4" destOrd="0" presId="urn:microsoft.com/office/officeart/2005/8/layout/hList1"/>
    <dgm:cxn modelId="{5A836C2B-31B9-45EA-A637-04D5F571F79A}" type="presParOf" srcId="{4A7E23A9-D153-4BB8-895F-67353BC11FE7}" destId="{35A38EF7-4E11-4D66-86B8-9B6EB416C91B}" srcOrd="0" destOrd="0" presId="urn:microsoft.com/office/officeart/2005/8/layout/hList1"/>
    <dgm:cxn modelId="{C2777C09-AA2B-47E2-AF5F-3774FE92D522}" type="presParOf" srcId="{4A7E23A9-D153-4BB8-895F-67353BC11FE7}" destId="{15E11FD4-21A1-4F9E-8DC8-613D4D9A4747}" srcOrd="1" destOrd="0" presId="urn:microsoft.com/office/officeart/2005/8/layout/hList1"/>
    <dgm:cxn modelId="{B114C5A6-B8EB-4B2F-977F-B413BEBDC635}" type="presParOf" srcId="{D2866B5E-8480-45C6-B013-604E8DB75BC9}" destId="{95C1C107-1732-4D31-91DB-93A15CB7567B}" srcOrd="5" destOrd="0" presId="urn:microsoft.com/office/officeart/2005/8/layout/hList1"/>
    <dgm:cxn modelId="{4B5F652C-58E1-4247-B8B2-A25B193A3CC1}" type="presParOf" srcId="{D2866B5E-8480-45C6-B013-604E8DB75BC9}" destId="{3A5E813A-E100-4161-9C4C-EEAE07DAB1DF}" srcOrd="6" destOrd="0" presId="urn:microsoft.com/office/officeart/2005/8/layout/hList1"/>
    <dgm:cxn modelId="{97E01A56-C8D6-4434-B0D0-4AB0DD68E57E}" type="presParOf" srcId="{3A5E813A-E100-4161-9C4C-EEAE07DAB1DF}" destId="{EC8EDB29-390A-40A5-A627-FC631F3617C2}" srcOrd="0" destOrd="0" presId="urn:microsoft.com/office/officeart/2005/8/layout/hList1"/>
    <dgm:cxn modelId="{0FFED7FF-FAAF-45F0-AFB4-3AE570F0E0E0}" type="presParOf" srcId="{3A5E813A-E100-4161-9C4C-EEAE07DAB1DF}" destId="{D457743D-976D-4B87-9438-AA0B6F5D1A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75D897-FC84-4C88-B8D7-9592C0D71886}" type="doc">
      <dgm:prSet loTypeId="urn:microsoft.com/office/officeart/2005/8/layout/cycle8" loCatId="cycle" qsTypeId="urn:microsoft.com/office/officeart/2005/8/quickstyle/3d4" qsCatId="3D" csTypeId="urn:microsoft.com/office/officeart/2005/8/colors/colorful5" csCatId="colorful" phldr="1"/>
      <dgm:spPr/>
    </dgm:pt>
    <dgm:pt modelId="{C0E9FFA5-0753-4579-8980-B5984BA781D8}">
      <dgm:prSet phldrT="[文字]" custT="1"/>
      <dgm:spPr/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zh-TW" altLang="en-US" sz="1200" b="1" dirty="0" smtClean="0">
              <a:solidFill>
                <a:srgbClr val="002060"/>
              </a:solidFill>
              <a:effectLst/>
              <a:latin typeface="+mj-ea"/>
              <a:ea typeface="+mj-ea"/>
            </a:rPr>
            <a:t>獲得</a:t>
          </a:r>
          <a:endParaRPr lang="en-US" altLang="zh-TW" sz="1200" b="1" dirty="0" smtClean="0">
            <a:solidFill>
              <a:srgbClr val="002060"/>
            </a:solidFill>
            <a:effectLst/>
            <a:latin typeface="+mj-ea"/>
            <a:ea typeface="+mj-ea"/>
          </a:endParaRPr>
        </a:p>
        <a:p>
          <a:pPr>
            <a:lnSpc>
              <a:spcPts val="1400"/>
            </a:lnSpc>
            <a:spcAft>
              <a:spcPts val="0"/>
            </a:spcAft>
          </a:pPr>
          <a:r>
            <a:rPr lang="zh-TW" altLang="en-US" sz="1200" b="1" dirty="0" smtClean="0">
              <a:solidFill>
                <a:srgbClr val="002060"/>
              </a:solidFill>
              <a:effectLst/>
              <a:latin typeface="+mj-ea"/>
              <a:ea typeface="+mj-ea"/>
            </a:rPr>
            <a:t>刺激</a:t>
          </a:r>
          <a:endParaRPr lang="zh-TW" altLang="en-US" sz="1200" b="1" dirty="0">
            <a:solidFill>
              <a:srgbClr val="002060"/>
            </a:solidFill>
            <a:effectLst/>
            <a:latin typeface="+mj-ea"/>
            <a:ea typeface="+mj-ea"/>
          </a:endParaRPr>
        </a:p>
      </dgm:t>
    </dgm:pt>
    <dgm:pt modelId="{86A08EF7-160E-4252-9513-5EAD34D7B580}" type="parTrans" cxnId="{C2665B5B-F817-4F3F-822C-847ABBB56E99}">
      <dgm:prSet/>
      <dgm:spPr/>
      <dgm:t>
        <a:bodyPr/>
        <a:lstStyle/>
        <a:p>
          <a:endParaRPr lang="zh-TW" altLang="en-US"/>
        </a:p>
      </dgm:t>
    </dgm:pt>
    <dgm:pt modelId="{1799E2F7-94D4-4B5B-996C-402B5462974B}" type="sibTrans" cxnId="{C2665B5B-F817-4F3F-822C-847ABBB56E99}">
      <dgm:prSet/>
      <dgm:spPr/>
      <dgm:t>
        <a:bodyPr/>
        <a:lstStyle/>
        <a:p>
          <a:endParaRPr lang="zh-TW" altLang="en-US"/>
        </a:p>
      </dgm:t>
    </dgm:pt>
    <dgm:pt modelId="{60EEB6FD-B4C1-436F-AEBB-58DD67A1B6F5}">
      <dgm:prSet phldrT="[文字]" custT="1"/>
      <dgm:spPr/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zh-TW" altLang="en-US" sz="1200" b="1" dirty="0" smtClean="0">
              <a:solidFill>
                <a:srgbClr val="002060"/>
              </a:solidFill>
              <a:effectLst/>
              <a:latin typeface="+mj-ea"/>
              <a:ea typeface="+mj-ea"/>
            </a:rPr>
            <a:t>逃避</a:t>
          </a:r>
          <a:endParaRPr lang="en-US" altLang="zh-TW" sz="1200" b="1" dirty="0" smtClean="0">
            <a:solidFill>
              <a:srgbClr val="002060"/>
            </a:solidFill>
            <a:effectLst/>
            <a:latin typeface="+mj-ea"/>
            <a:ea typeface="+mj-ea"/>
          </a:endParaRPr>
        </a:p>
        <a:p>
          <a:pPr>
            <a:lnSpc>
              <a:spcPts val="1400"/>
            </a:lnSpc>
            <a:spcAft>
              <a:spcPts val="0"/>
            </a:spcAft>
          </a:pPr>
          <a:r>
            <a:rPr lang="zh-TW" altLang="en-US" sz="1200" b="1" dirty="0" smtClean="0">
              <a:solidFill>
                <a:srgbClr val="002060"/>
              </a:solidFill>
              <a:effectLst/>
              <a:latin typeface="+mj-ea"/>
              <a:ea typeface="+mj-ea"/>
            </a:rPr>
            <a:t>要求</a:t>
          </a:r>
          <a:endParaRPr lang="zh-TW" altLang="en-US" sz="1200" b="1" dirty="0">
            <a:solidFill>
              <a:srgbClr val="002060"/>
            </a:solidFill>
            <a:effectLst/>
            <a:latin typeface="+mj-ea"/>
            <a:ea typeface="+mj-ea"/>
          </a:endParaRPr>
        </a:p>
      </dgm:t>
    </dgm:pt>
    <dgm:pt modelId="{23A63731-7FA9-4FE2-BF63-7842E0561BBF}" type="parTrans" cxnId="{3D7418E9-DB57-4D05-BA1F-65070C0CA990}">
      <dgm:prSet/>
      <dgm:spPr/>
      <dgm:t>
        <a:bodyPr/>
        <a:lstStyle/>
        <a:p>
          <a:endParaRPr lang="zh-TW" altLang="en-US"/>
        </a:p>
      </dgm:t>
    </dgm:pt>
    <dgm:pt modelId="{74611218-0CEF-4D6A-B28F-9E863605228E}" type="sibTrans" cxnId="{3D7418E9-DB57-4D05-BA1F-65070C0CA990}">
      <dgm:prSet/>
      <dgm:spPr/>
      <dgm:t>
        <a:bodyPr/>
        <a:lstStyle/>
        <a:p>
          <a:endParaRPr lang="zh-TW" altLang="en-US"/>
        </a:p>
      </dgm:t>
    </dgm:pt>
    <dgm:pt modelId="{84203755-4761-4133-97B0-CB336D12D20E}">
      <dgm:prSet phldrT="[文字]" custT="1"/>
      <dgm:spPr/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zh-TW" altLang="en-US" sz="1200" b="1" dirty="0" smtClean="0">
              <a:solidFill>
                <a:srgbClr val="002060"/>
              </a:solidFill>
              <a:effectLst/>
              <a:latin typeface="+mj-ea"/>
              <a:ea typeface="+mj-ea"/>
            </a:rPr>
            <a:t>獲得</a:t>
          </a:r>
          <a:endParaRPr lang="en-US" altLang="zh-TW" sz="1200" b="1" dirty="0" smtClean="0">
            <a:solidFill>
              <a:srgbClr val="002060"/>
            </a:solidFill>
            <a:effectLst/>
            <a:latin typeface="+mj-ea"/>
            <a:ea typeface="+mj-ea"/>
          </a:endParaRPr>
        </a:p>
        <a:p>
          <a:pPr>
            <a:lnSpc>
              <a:spcPts val="1400"/>
            </a:lnSpc>
            <a:spcAft>
              <a:spcPts val="0"/>
            </a:spcAft>
          </a:pPr>
          <a:r>
            <a:rPr lang="zh-TW" altLang="en-US" sz="1200" b="1" dirty="0" smtClean="0">
              <a:solidFill>
                <a:srgbClr val="002060"/>
              </a:solidFill>
              <a:effectLst/>
              <a:latin typeface="+mj-ea"/>
              <a:ea typeface="+mj-ea"/>
            </a:rPr>
            <a:t>注意</a:t>
          </a:r>
          <a:endParaRPr lang="zh-TW" altLang="en-US" sz="1200" b="1" dirty="0">
            <a:solidFill>
              <a:srgbClr val="002060"/>
            </a:solidFill>
            <a:effectLst/>
            <a:latin typeface="+mj-ea"/>
            <a:ea typeface="+mj-ea"/>
          </a:endParaRPr>
        </a:p>
      </dgm:t>
    </dgm:pt>
    <dgm:pt modelId="{9FE6C098-1FED-4BA9-A83B-68B5E744C12B}" type="parTrans" cxnId="{A6C78761-8A56-432C-B1EF-6983EC3EE89A}">
      <dgm:prSet/>
      <dgm:spPr/>
      <dgm:t>
        <a:bodyPr/>
        <a:lstStyle/>
        <a:p>
          <a:endParaRPr lang="zh-TW" altLang="en-US"/>
        </a:p>
      </dgm:t>
    </dgm:pt>
    <dgm:pt modelId="{CDE1B0E4-FE68-4071-85AB-B4385B1741E2}" type="sibTrans" cxnId="{A6C78761-8A56-432C-B1EF-6983EC3EE89A}">
      <dgm:prSet/>
      <dgm:spPr/>
      <dgm:t>
        <a:bodyPr/>
        <a:lstStyle/>
        <a:p>
          <a:endParaRPr lang="zh-TW" altLang="en-US"/>
        </a:p>
      </dgm:t>
    </dgm:pt>
    <dgm:pt modelId="{8AA3E304-4EE0-4D97-A1DE-C2E4A488C377}">
      <dgm:prSet phldrT="[文字]" custT="1"/>
      <dgm:spPr/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zh-TW" altLang="en-US" sz="1200" b="1" dirty="0" smtClean="0">
              <a:solidFill>
                <a:srgbClr val="002060"/>
              </a:solidFill>
              <a:effectLst/>
              <a:latin typeface="+mj-ea"/>
              <a:ea typeface="+mj-ea"/>
            </a:rPr>
            <a:t>獲得</a:t>
          </a:r>
          <a:endParaRPr lang="en-US" altLang="zh-TW" sz="1200" b="1" dirty="0" smtClean="0">
            <a:solidFill>
              <a:srgbClr val="002060"/>
            </a:solidFill>
            <a:effectLst/>
            <a:latin typeface="+mj-ea"/>
            <a:ea typeface="+mj-ea"/>
          </a:endParaRPr>
        </a:p>
        <a:p>
          <a:pPr>
            <a:lnSpc>
              <a:spcPts val="1400"/>
            </a:lnSpc>
            <a:spcAft>
              <a:spcPts val="0"/>
            </a:spcAft>
          </a:pPr>
          <a:r>
            <a:rPr lang="zh-TW" altLang="en-US" sz="1200" b="1" dirty="0" smtClean="0">
              <a:solidFill>
                <a:srgbClr val="002060"/>
              </a:solidFill>
              <a:effectLst/>
              <a:latin typeface="+mj-ea"/>
              <a:ea typeface="+mj-ea"/>
            </a:rPr>
            <a:t>想要</a:t>
          </a:r>
          <a:endParaRPr lang="zh-TW" altLang="en-US" sz="1200" b="1" dirty="0">
            <a:solidFill>
              <a:srgbClr val="002060"/>
            </a:solidFill>
            <a:effectLst/>
            <a:latin typeface="+mj-ea"/>
            <a:ea typeface="+mj-ea"/>
          </a:endParaRPr>
        </a:p>
      </dgm:t>
    </dgm:pt>
    <dgm:pt modelId="{9A8F21C2-389B-4DE6-8F90-1438E20FA645}" type="parTrans" cxnId="{185A1ABF-0786-4B1E-ABD2-E7A9676A629F}">
      <dgm:prSet/>
      <dgm:spPr/>
      <dgm:t>
        <a:bodyPr/>
        <a:lstStyle/>
        <a:p>
          <a:endParaRPr lang="zh-TW" altLang="en-US"/>
        </a:p>
      </dgm:t>
    </dgm:pt>
    <dgm:pt modelId="{70F6036D-22D5-40FE-8247-8655080B2E8C}" type="sibTrans" cxnId="{185A1ABF-0786-4B1E-ABD2-E7A9676A629F}">
      <dgm:prSet/>
      <dgm:spPr/>
      <dgm:t>
        <a:bodyPr/>
        <a:lstStyle/>
        <a:p>
          <a:endParaRPr lang="zh-TW" altLang="en-US"/>
        </a:p>
      </dgm:t>
    </dgm:pt>
    <dgm:pt modelId="{80474396-E121-4C40-AC64-E04AE32DA8A6}" type="pres">
      <dgm:prSet presAssocID="{1B75D897-FC84-4C88-B8D7-9592C0D71886}" presName="compositeShape" presStyleCnt="0">
        <dgm:presLayoutVars>
          <dgm:chMax val="7"/>
          <dgm:dir/>
          <dgm:resizeHandles val="exact"/>
        </dgm:presLayoutVars>
      </dgm:prSet>
      <dgm:spPr/>
    </dgm:pt>
    <dgm:pt modelId="{28E8939D-C0D9-492A-86B8-FC34EB527768}" type="pres">
      <dgm:prSet presAssocID="{1B75D897-FC84-4C88-B8D7-9592C0D71886}" presName="wedge1" presStyleLbl="node1" presStyleIdx="0" presStyleCnt="4" custScaleX="85621" custScaleY="91562" custLinFactNeighborX="5107" custLinFactNeighborY="1598"/>
      <dgm:spPr/>
      <dgm:t>
        <a:bodyPr/>
        <a:lstStyle/>
        <a:p>
          <a:endParaRPr lang="zh-TW" altLang="en-US"/>
        </a:p>
      </dgm:t>
    </dgm:pt>
    <dgm:pt modelId="{CF73B817-9639-44C0-A8C5-89461BCE9F9B}" type="pres">
      <dgm:prSet presAssocID="{1B75D897-FC84-4C88-B8D7-9592C0D71886}" presName="dummy1a" presStyleCnt="0"/>
      <dgm:spPr/>
    </dgm:pt>
    <dgm:pt modelId="{070393E4-DA9C-4075-8476-4E15EC95C250}" type="pres">
      <dgm:prSet presAssocID="{1B75D897-FC84-4C88-B8D7-9592C0D71886}" presName="dummy1b" presStyleCnt="0"/>
      <dgm:spPr/>
    </dgm:pt>
    <dgm:pt modelId="{9FBD3FB9-752F-4DAC-BDAD-BD15CB91BEED}" type="pres">
      <dgm:prSet presAssocID="{1B75D897-FC84-4C88-B8D7-9592C0D7188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57FA6C-813B-4578-A259-BAC05E9CD577}" type="pres">
      <dgm:prSet presAssocID="{1B75D897-FC84-4C88-B8D7-9592C0D71886}" presName="wedge2" presStyleLbl="node1" presStyleIdx="1" presStyleCnt="4" custScaleX="85621" custScaleY="91562" custLinFactNeighborX="5107" custLinFactNeighborY="1598"/>
      <dgm:spPr/>
      <dgm:t>
        <a:bodyPr/>
        <a:lstStyle/>
        <a:p>
          <a:endParaRPr lang="zh-TW" altLang="en-US"/>
        </a:p>
      </dgm:t>
    </dgm:pt>
    <dgm:pt modelId="{B09FE5EC-1839-4EBC-9092-61F0DD51A8EA}" type="pres">
      <dgm:prSet presAssocID="{1B75D897-FC84-4C88-B8D7-9592C0D71886}" presName="dummy2a" presStyleCnt="0"/>
      <dgm:spPr/>
    </dgm:pt>
    <dgm:pt modelId="{0E6C055D-2C05-4A50-9099-B8BF2CEFE9A5}" type="pres">
      <dgm:prSet presAssocID="{1B75D897-FC84-4C88-B8D7-9592C0D71886}" presName="dummy2b" presStyleCnt="0"/>
      <dgm:spPr/>
    </dgm:pt>
    <dgm:pt modelId="{FB8FA45A-D893-4EEA-899E-91514335A864}" type="pres">
      <dgm:prSet presAssocID="{1B75D897-FC84-4C88-B8D7-9592C0D7188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B5FBF8-9593-4DC4-8D22-9781AE94FD79}" type="pres">
      <dgm:prSet presAssocID="{1B75D897-FC84-4C88-B8D7-9592C0D71886}" presName="wedge3" presStyleLbl="node1" presStyleIdx="2" presStyleCnt="4" custScaleX="85621" custScaleY="91562" custLinFactNeighborX="5107" custLinFactNeighborY="1598"/>
      <dgm:spPr/>
      <dgm:t>
        <a:bodyPr/>
        <a:lstStyle/>
        <a:p>
          <a:endParaRPr lang="zh-TW" altLang="en-US"/>
        </a:p>
      </dgm:t>
    </dgm:pt>
    <dgm:pt modelId="{3EA9B3BC-C005-4BF6-87B2-9C969DA36036}" type="pres">
      <dgm:prSet presAssocID="{1B75D897-FC84-4C88-B8D7-9592C0D71886}" presName="dummy3a" presStyleCnt="0"/>
      <dgm:spPr/>
    </dgm:pt>
    <dgm:pt modelId="{E4C8E01D-51A0-4AAA-9551-95814476C1CD}" type="pres">
      <dgm:prSet presAssocID="{1B75D897-FC84-4C88-B8D7-9592C0D71886}" presName="dummy3b" presStyleCnt="0"/>
      <dgm:spPr/>
    </dgm:pt>
    <dgm:pt modelId="{BEAF022C-2C56-4443-85FC-FF8AE5029294}" type="pres">
      <dgm:prSet presAssocID="{1B75D897-FC84-4C88-B8D7-9592C0D7188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22A68F-94AD-4DEC-8FC2-F2C350C4985B}" type="pres">
      <dgm:prSet presAssocID="{1B75D897-FC84-4C88-B8D7-9592C0D71886}" presName="wedge4" presStyleLbl="node1" presStyleIdx="3" presStyleCnt="4" custScaleX="85621" custScaleY="91562" custLinFactNeighborX="5107" custLinFactNeighborY="1598"/>
      <dgm:spPr/>
      <dgm:t>
        <a:bodyPr/>
        <a:lstStyle/>
        <a:p>
          <a:endParaRPr lang="zh-TW" altLang="en-US"/>
        </a:p>
      </dgm:t>
    </dgm:pt>
    <dgm:pt modelId="{412096EA-E7C6-41B0-A076-725C034C8DA6}" type="pres">
      <dgm:prSet presAssocID="{1B75D897-FC84-4C88-B8D7-9592C0D71886}" presName="dummy4a" presStyleCnt="0"/>
      <dgm:spPr/>
    </dgm:pt>
    <dgm:pt modelId="{2F069325-0946-41CF-9FE4-D55B45D10F75}" type="pres">
      <dgm:prSet presAssocID="{1B75D897-FC84-4C88-B8D7-9592C0D71886}" presName="dummy4b" presStyleCnt="0"/>
      <dgm:spPr/>
    </dgm:pt>
    <dgm:pt modelId="{6AD5A1A5-208F-4B0F-95A1-1242A7495428}" type="pres">
      <dgm:prSet presAssocID="{1B75D897-FC84-4C88-B8D7-9592C0D7188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B9901E-E2B6-4AE6-BFBF-6F136999F793}" type="pres">
      <dgm:prSet presAssocID="{1799E2F7-94D4-4B5B-996C-402B5462974B}" presName="arrowWedge1" presStyleLbl="fgSibTrans2D1" presStyleIdx="0" presStyleCnt="4"/>
      <dgm:spPr/>
    </dgm:pt>
    <dgm:pt modelId="{5A71E296-BF99-4694-9B75-753BB246B7D4}" type="pres">
      <dgm:prSet presAssocID="{74611218-0CEF-4D6A-B28F-9E863605228E}" presName="arrowWedge2" presStyleLbl="fgSibTrans2D1" presStyleIdx="1" presStyleCnt="4"/>
      <dgm:spPr/>
    </dgm:pt>
    <dgm:pt modelId="{A9E9E98A-7830-4CA4-B113-48BAAF184398}" type="pres">
      <dgm:prSet presAssocID="{CDE1B0E4-FE68-4071-85AB-B4385B1741E2}" presName="arrowWedge3" presStyleLbl="fgSibTrans2D1" presStyleIdx="2" presStyleCnt="4"/>
      <dgm:spPr/>
    </dgm:pt>
    <dgm:pt modelId="{DCF4D372-42AD-41D2-94E5-B5CF9C4403B6}" type="pres">
      <dgm:prSet presAssocID="{70F6036D-22D5-40FE-8247-8655080B2E8C}" presName="arrowWedge4" presStyleLbl="fgSibTrans2D1" presStyleIdx="3" presStyleCnt="4"/>
      <dgm:spPr/>
    </dgm:pt>
  </dgm:ptLst>
  <dgm:cxnLst>
    <dgm:cxn modelId="{79E3ECE9-C75E-4C93-949B-30A0A52BC36F}" type="presOf" srcId="{1B75D897-FC84-4C88-B8D7-9592C0D71886}" destId="{80474396-E121-4C40-AC64-E04AE32DA8A6}" srcOrd="0" destOrd="0" presId="urn:microsoft.com/office/officeart/2005/8/layout/cycle8"/>
    <dgm:cxn modelId="{185A1ABF-0786-4B1E-ABD2-E7A9676A629F}" srcId="{1B75D897-FC84-4C88-B8D7-9592C0D71886}" destId="{8AA3E304-4EE0-4D97-A1DE-C2E4A488C377}" srcOrd="3" destOrd="0" parTransId="{9A8F21C2-389B-4DE6-8F90-1438E20FA645}" sibTransId="{70F6036D-22D5-40FE-8247-8655080B2E8C}"/>
    <dgm:cxn modelId="{7AE3E439-DD0A-4E11-8901-88D4AF79528C}" type="presOf" srcId="{60EEB6FD-B4C1-436F-AEBB-58DD67A1B6F5}" destId="{FB8FA45A-D893-4EEA-899E-91514335A864}" srcOrd="1" destOrd="0" presId="urn:microsoft.com/office/officeart/2005/8/layout/cycle8"/>
    <dgm:cxn modelId="{39D6B711-7529-4B1F-B7F4-FE33EC165C7E}" type="presOf" srcId="{8AA3E304-4EE0-4D97-A1DE-C2E4A488C377}" destId="{7B22A68F-94AD-4DEC-8FC2-F2C350C4985B}" srcOrd="0" destOrd="0" presId="urn:microsoft.com/office/officeart/2005/8/layout/cycle8"/>
    <dgm:cxn modelId="{C2665B5B-F817-4F3F-822C-847ABBB56E99}" srcId="{1B75D897-FC84-4C88-B8D7-9592C0D71886}" destId="{C0E9FFA5-0753-4579-8980-B5984BA781D8}" srcOrd="0" destOrd="0" parTransId="{86A08EF7-160E-4252-9513-5EAD34D7B580}" sibTransId="{1799E2F7-94D4-4B5B-996C-402B5462974B}"/>
    <dgm:cxn modelId="{F0172517-A2B3-4F4E-BE97-FFF68DC07F3F}" type="presOf" srcId="{84203755-4761-4133-97B0-CB336D12D20E}" destId="{BEAF022C-2C56-4443-85FC-FF8AE5029294}" srcOrd="1" destOrd="0" presId="urn:microsoft.com/office/officeart/2005/8/layout/cycle8"/>
    <dgm:cxn modelId="{5B8DE9DD-A529-46C6-8AA2-6DB6B675CB91}" type="presOf" srcId="{C0E9FFA5-0753-4579-8980-B5984BA781D8}" destId="{28E8939D-C0D9-492A-86B8-FC34EB527768}" srcOrd="0" destOrd="0" presId="urn:microsoft.com/office/officeart/2005/8/layout/cycle8"/>
    <dgm:cxn modelId="{A6C78761-8A56-432C-B1EF-6983EC3EE89A}" srcId="{1B75D897-FC84-4C88-B8D7-9592C0D71886}" destId="{84203755-4761-4133-97B0-CB336D12D20E}" srcOrd="2" destOrd="0" parTransId="{9FE6C098-1FED-4BA9-A83B-68B5E744C12B}" sibTransId="{CDE1B0E4-FE68-4071-85AB-B4385B1741E2}"/>
    <dgm:cxn modelId="{3D7418E9-DB57-4D05-BA1F-65070C0CA990}" srcId="{1B75D897-FC84-4C88-B8D7-9592C0D71886}" destId="{60EEB6FD-B4C1-436F-AEBB-58DD67A1B6F5}" srcOrd="1" destOrd="0" parTransId="{23A63731-7FA9-4FE2-BF63-7842E0561BBF}" sibTransId="{74611218-0CEF-4D6A-B28F-9E863605228E}"/>
    <dgm:cxn modelId="{B9486AC2-BB76-4F57-8B00-275EAE9BBF7D}" type="presOf" srcId="{C0E9FFA5-0753-4579-8980-B5984BA781D8}" destId="{9FBD3FB9-752F-4DAC-BDAD-BD15CB91BEED}" srcOrd="1" destOrd="0" presId="urn:microsoft.com/office/officeart/2005/8/layout/cycle8"/>
    <dgm:cxn modelId="{4B07EB85-EA4C-43D7-8E54-B7F4CD8AEF86}" type="presOf" srcId="{60EEB6FD-B4C1-436F-AEBB-58DD67A1B6F5}" destId="{1857FA6C-813B-4578-A259-BAC05E9CD577}" srcOrd="0" destOrd="0" presId="urn:microsoft.com/office/officeart/2005/8/layout/cycle8"/>
    <dgm:cxn modelId="{AF2A9718-7BED-4E9D-BE70-CCC7E7A4B34B}" type="presOf" srcId="{8AA3E304-4EE0-4D97-A1DE-C2E4A488C377}" destId="{6AD5A1A5-208F-4B0F-95A1-1242A7495428}" srcOrd="1" destOrd="0" presId="urn:microsoft.com/office/officeart/2005/8/layout/cycle8"/>
    <dgm:cxn modelId="{BF955394-E3C5-4F0A-B3A0-741E33B3405A}" type="presOf" srcId="{84203755-4761-4133-97B0-CB336D12D20E}" destId="{8CB5FBF8-9593-4DC4-8D22-9781AE94FD79}" srcOrd="0" destOrd="0" presId="urn:microsoft.com/office/officeart/2005/8/layout/cycle8"/>
    <dgm:cxn modelId="{B96FEE74-B87D-43A4-A679-3AFBA07B2042}" type="presParOf" srcId="{80474396-E121-4C40-AC64-E04AE32DA8A6}" destId="{28E8939D-C0D9-492A-86B8-FC34EB527768}" srcOrd="0" destOrd="0" presId="urn:microsoft.com/office/officeart/2005/8/layout/cycle8"/>
    <dgm:cxn modelId="{16A1CDC8-E84F-4EFC-A20B-AD978D349465}" type="presParOf" srcId="{80474396-E121-4C40-AC64-E04AE32DA8A6}" destId="{CF73B817-9639-44C0-A8C5-89461BCE9F9B}" srcOrd="1" destOrd="0" presId="urn:microsoft.com/office/officeart/2005/8/layout/cycle8"/>
    <dgm:cxn modelId="{A3566134-0880-446E-AF4A-23CACF5EE188}" type="presParOf" srcId="{80474396-E121-4C40-AC64-E04AE32DA8A6}" destId="{070393E4-DA9C-4075-8476-4E15EC95C250}" srcOrd="2" destOrd="0" presId="urn:microsoft.com/office/officeart/2005/8/layout/cycle8"/>
    <dgm:cxn modelId="{90239D57-FA23-459F-BA88-96B24D95FA69}" type="presParOf" srcId="{80474396-E121-4C40-AC64-E04AE32DA8A6}" destId="{9FBD3FB9-752F-4DAC-BDAD-BD15CB91BEED}" srcOrd="3" destOrd="0" presId="urn:microsoft.com/office/officeart/2005/8/layout/cycle8"/>
    <dgm:cxn modelId="{7A808809-E494-48F4-8FF5-65CB1B240A74}" type="presParOf" srcId="{80474396-E121-4C40-AC64-E04AE32DA8A6}" destId="{1857FA6C-813B-4578-A259-BAC05E9CD577}" srcOrd="4" destOrd="0" presId="urn:microsoft.com/office/officeart/2005/8/layout/cycle8"/>
    <dgm:cxn modelId="{C04CF957-53A4-4B9A-804E-CE2524770B34}" type="presParOf" srcId="{80474396-E121-4C40-AC64-E04AE32DA8A6}" destId="{B09FE5EC-1839-4EBC-9092-61F0DD51A8EA}" srcOrd="5" destOrd="0" presId="urn:microsoft.com/office/officeart/2005/8/layout/cycle8"/>
    <dgm:cxn modelId="{23A8BD55-0657-4420-B7C5-2CA1E70B7459}" type="presParOf" srcId="{80474396-E121-4C40-AC64-E04AE32DA8A6}" destId="{0E6C055D-2C05-4A50-9099-B8BF2CEFE9A5}" srcOrd="6" destOrd="0" presId="urn:microsoft.com/office/officeart/2005/8/layout/cycle8"/>
    <dgm:cxn modelId="{82DB7160-B0F4-43B6-AB07-EB66F1C38C5B}" type="presParOf" srcId="{80474396-E121-4C40-AC64-E04AE32DA8A6}" destId="{FB8FA45A-D893-4EEA-899E-91514335A864}" srcOrd="7" destOrd="0" presId="urn:microsoft.com/office/officeart/2005/8/layout/cycle8"/>
    <dgm:cxn modelId="{E24F3BB6-8439-4955-A26A-9465414A6023}" type="presParOf" srcId="{80474396-E121-4C40-AC64-E04AE32DA8A6}" destId="{8CB5FBF8-9593-4DC4-8D22-9781AE94FD79}" srcOrd="8" destOrd="0" presId="urn:microsoft.com/office/officeart/2005/8/layout/cycle8"/>
    <dgm:cxn modelId="{9C259B4F-68E1-4423-AC8E-65FC619D1A2B}" type="presParOf" srcId="{80474396-E121-4C40-AC64-E04AE32DA8A6}" destId="{3EA9B3BC-C005-4BF6-87B2-9C969DA36036}" srcOrd="9" destOrd="0" presId="urn:microsoft.com/office/officeart/2005/8/layout/cycle8"/>
    <dgm:cxn modelId="{9526688F-86C6-4F66-9391-AD05D70DA4F2}" type="presParOf" srcId="{80474396-E121-4C40-AC64-E04AE32DA8A6}" destId="{E4C8E01D-51A0-4AAA-9551-95814476C1CD}" srcOrd="10" destOrd="0" presId="urn:microsoft.com/office/officeart/2005/8/layout/cycle8"/>
    <dgm:cxn modelId="{51C7D2B0-E68D-4F2E-B088-C5E927BB4FA7}" type="presParOf" srcId="{80474396-E121-4C40-AC64-E04AE32DA8A6}" destId="{BEAF022C-2C56-4443-85FC-FF8AE5029294}" srcOrd="11" destOrd="0" presId="urn:microsoft.com/office/officeart/2005/8/layout/cycle8"/>
    <dgm:cxn modelId="{612A0DC4-BB01-47DF-B53A-80B617362CEB}" type="presParOf" srcId="{80474396-E121-4C40-AC64-E04AE32DA8A6}" destId="{7B22A68F-94AD-4DEC-8FC2-F2C350C4985B}" srcOrd="12" destOrd="0" presId="urn:microsoft.com/office/officeart/2005/8/layout/cycle8"/>
    <dgm:cxn modelId="{9753CFEA-8075-4496-85E0-F6D5CBAE68A3}" type="presParOf" srcId="{80474396-E121-4C40-AC64-E04AE32DA8A6}" destId="{412096EA-E7C6-41B0-A076-725C034C8DA6}" srcOrd="13" destOrd="0" presId="urn:microsoft.com/office/officeart/2005/8/layout/cycle8"/>
    <dgm:cxn modelId="{27978312-F431-458A-98DA-9980AF43EBCF}" type="presParOf" srcId="{80474396-E121-4C40-AC64-E04AE32DA8A6}" destId="{2F069325-0946-41CF-9FE4-D55B45D10F75}" srcOrd="14" destOrd="0" presId="urn:microsoft.com/office/officeart/2005/8/layout/cycle8"/>
    <dgm:cxn modelId="{AD03F595-7B4A-43E8-9F0D-8DF73F9DDA5D}" type="presParOf" srcId="{80474396-E121-4C40-AC64-E04AE32DA8A6}" destId="{6AD5A1A5-208F-4B0F-95A1-1242A7495428}" srcOrd="15" destOrd="0" presId="urn:microsoft.com/office/officeart/2005/8/layout/cycle8"/>
    <dgm:cxn modelId="{DD67FFC7-DDC8-4A93-9DAA-1F64AF42A693}" type="presParOf" srcId="{80474396-E121-4C40-AC64-E04AE32DA8A6}" destId="{33B9901E-E2B6-4AE6-BFBF-6F136999F793}" srcOrd="16" destOrd="0" presId="urn:microsoft.com/office/officeart/2005/8/layout/cycle8"/>
    <dgm:cxn modelId="{A6F9B34D-5DFC-4053-B09A-B44D95B564A8}" type="presParOf" srcId="{80474396-E121-4C40-AC64-E04AE32DA8A6}" destId="{5A71E296-BF99-4694-9B75-753BB246B7D4}" srcOrd="17" destOrd="0" presId="urn:microsoft.com/office/officeart/2005/8/layout/cycle8"/>
    <dgm:cxn modelId="{ABCC0C96-971C-486E-899F-BB2E798FA27D}" type="presParOf" srcId="{80474396-E121-4C40-AC64-E04AE32DA8A6}" destId="{A9E9E98A-7830-4CA4-B113-48BAAF184398}" srcOrd="18" destOrd="0" presId="urn:microsoft.com/office/officeart/2005/8/layout/cycle8"/>
    <dgm:cxn modelId="{E178A60E-1E84-40C9-A65A-59D897E20533}" type="presParOf" srcId="{80474396-E121-4C40-AC64-E04AE32DA8A6}" destId="{DCF4D372-42AD-41D2-94E5-B5CF9C4403B6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08D2A6-CEA0-4451-87E6-1AF6828865CC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73AB1973-E2C8-4399-9C48-9233E446780E}">
      <dgm:prSet phldrT="[文字]" custT="1"/>
      <dgm:spPr/>
      <dgm:t>
        <a:bodyPr/>
        <a:lstStyle/>
        <a:p>
          <a:r>
            <a:rPr lang="en-US" altLang="zh-TW" sz="1200" b="1" dirty="0" smtClean="0">
              <a:latin typeface="Eras Bold ITC" pitchFamily="34" charset="0"/>
              <a:ea typeface="+mj-ea"/>
            </a:rPr>
            <a:t>DRO</a:t>
          </a:r>
          <a:r>
            <a:rPr lang="zh-TW" altLang="en-US" sz="1200" b="1" dirty="0" smtClean="0">
              <a:latin typeface="Eras Bold ITC" pitchFamily="34" charset="0"/>
              <a:ea typeface="+mj-ea"/>
            </a:rPr>
            <a:t>  </a:t>
          </a:r>
          <a:r>
            <a:rPr lang="en-US" altLang="zh-TW" sz="1200" b="1" dirty="0" smtClean="0">
              <a:latin typeface="Eras Bold ITC" pitchFamily="34" charset="0"/>
              <a:ea typeface="+mj-ea"/>
            </a:rPr>
            <a:t>DRL</a:t>
          </a:r>
          <a:r>
            <a:rPr lang="zh-TW" altLang="en-US" sz="1200" b="1" dirty="0" smtClean="0">
              <a:latin typeface="Eras Bold ITC" pitchFamily="34" charset="0"/>
              <a:ea typeface="+mj-ea"/>
            </a:rPr>
            <a:t> </a:t>
          </a:r>
          <a:r>
            <a:rPr lang="en-US" altLang="zh-TW" sz="1200" b="1" dirty="0" smtClean="0">
              <a:latin typeface="Eras Bold ITC" pitchFamily="34" charset="0"/>
              <a:ea typeface="+mj-ea"/>
            </a:rPr>
            <a:t>DRA</a:t>
          </a:r>
          <a:r>
            <a:rPr lang="zh-TW" altLang="en-US" sz="1200" b="1" dirty="0" smtClean="0">
              <a:latin typeface="Eras Bold ITC" pitchFamily="34" charset="0"/>
              <a:ea typeface="+mj-ea"/>
            </a:rPr>
            <a:t>  </a:t>
          </a:r>
          <a:r>
            <a:rPr lang="en-US" altLang="zh-TW" sz="1200" b="1" dirty="0" smtClean="0">
              <a:latin typeface="Eras Bold ITC" pitchFamily="34" charset="0"/>
              <a:ea typeface="+mj-ea"/>
            </a:rPr>
            <a:t>DRI</a:t>
          </a:r>
          <a:endParaRPr lang="zh-TW" altLang="en-US" sz="1200" b="1" dirty="0">
            <a:latin typeface="Eras Bold ITC" pitchFamily="34" charset="0"/>
            <a:ea typeface="+mj-ea"/>
          </a:endParaRPr>
        </a:p>
      </dgm:t>
    </dgm:pt>
    <dgm:pt modelId="{82F7688C-F492-4229-9C86-6B2ADEA66C1F}" type="parTrans" cxnId="{E7EC6326-7179-4CE2-B425-AD399DC1456C}">
      <dgm:prSet/>
      <dgm:spPr/>
      <dgm:t>
        <a:bodyPr/>
        <a:lstStyle/>
        <a:p>
          <a:endParaRPr lang="zh-TW" altLang="en-US"/>
        </a:p>
      </dgm:t>
    </dgm:pt>
    <dgm:pt modelId="{7D08A22A-B73E-4360-BAAB-93B0AF18E371}" type="sibTrans" cxnId="{E7EC6326-7179-4CE2-B425-AD399DC1456C}">
      <dgm:prSet/>
      <dgm:spPr/>
      <dgm:t>
        <a:bodyPr/>
        <a:lstStyle/>
        <a:p>
          <a:endParaRPr lang="zh-TW" altLang="en-US"/>
        </a:p>
      </dgm:t>
    </dgm:pt>
    <dgm:pt modelId="{AADFA15C-DFCB-4A71-BE19-E2D6089E58CB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行為契約</a:t>
          </a:r>
          <a:endParaRPr lang="zh-TW" altLang="en-US" sz="1400" b="1" dirty="0">
            <a:latin typeface="+mj-ea"/>
            <a:ea typeface="+mj-ea"/>
          </a:endParaRPr>
        </a:p>
      </dgm:t>
    </dgm:pt>
    <dgm:pt modelId="{D1D58D25-5808-4A75-8B7C-E831D08C1796}" type="parTrans" cxnId="{4CE1EF0C-A517-4EFC-8231-55CBAB7996F4}">
      <dgm:prSet/>
      <dgm:spPr/>
      <dgm:t>
        <a:bodyPr/>
        <a:lstStyle/>
        <a:p>
          <a:endParaRPr lang="zh-TW" altLang="en-US"/>
        </a:p>
      </dgm:t>
    </dgm:pt>
    <dgm:pt modelId="{0E04A8C9-6EC2-419E-9FCC-5090E21F5A7F}" type="sibTrans" cxnId="{4CE1EF0C-A517-4EFC-8231-55CBAB7996F4}">
      <dgm:prSet/>
      <dgm:spPr/>
      <dgm:t>
        <a:bodyPr/>
        <a:lstStyle/>
        <a:p>
          <a:endParaRPr lang="zh-TW" altLang="en-US"/>
        </a:p>
      </dgm:t>
    </dgm:pt>
    <dgm:pt modelId="{2A0185AF-0A19-4FB5-88F5-312EFAF16253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代幣制</a:t>
          </a:r>
          <a:endParaRPr lang="zh-TW" altLang="en-US" sz="1400" b="1" dirty="0">
            <a:latin typeface="+mj-ea"/>
            <a:ea typeface="+mj-ea"/>
          </a:endParaRPr>
        </a:p>
      </dgm:t>
    </dgm:pt>
    <dgm:pt modelId="{F0E8C25F-D025-4499-A6D2-E62E3E99E62E}" type="parTrans" cxnId="{1E40E6DC-F29B-4BD8-BE0E-6885287C0403}">
      <dgm:prSet/>
      <dgm:spPr/>
      <dgm:t>
        <a:bodyPr/>
        <a:lstStyle/>
        <a:p>
          <a:endParaRPr lang="zh-TW" altLang="en-US"/>
        </a:p>
      </dgm:t>
    </dgm:pt>
    <dgm:pt modelId="{B4B4C91B-33EF-412B-B5B3-A7BDC5AD47FF}" type="sibTrans" cxnId="{1E40E6DC-F29B-4BD8-BE0E-6885287C0403}">
      <dgm:prSet/>
      <dgm:spPr/>
      <dgm:t>
        <a:bodyPr/>
        <a:lstStyle/>
        <a:p>
          <a:endParaRPr lang="zh-TW" altLang="en-US"/>
        </a:p>
      </dgm:t>
    </dgm:pt>
    <dgm:pt modelId="{3B5826DF-3299-48F4-AE0A-109E258A10C8}" type="pres">
      <dgm:prSet presAssocID="{5108D2A6-CEA0-4451-87E6-1AF6828865CC}" presName="CompostProcess" presStyleCnt="0">
        <dgm:presLayoutVars>
          <dgm:dir/>
          <dgm:resizeHandles val="exact"/>
        </dgm:presLayoutVars>
      </dgm:prSet>
      <dgm:spPr/>
    </dgm:pt>
    <dgm:pt modelId="{A25737C0-D163-4A83-ACC7-79CB2CA0CBB1}" type="pres">
      <dgm:prSet presAssocID="{5108D2A6-CEA0-4451-87E6-1AF6828865CC}" presName="arrow" presStyleLbl="bgShp" presStyleIdx="0" presStyleCnt="1"/>
      <dgm:spPr/>
    </dgm:pt>
    <dgm:pt modelId="{402D6075-6417-4F91-BF29-C98571821DE0}" type="pres">
      <dgm:prSet presAssocID="{5108D2A6-CEA0-4451-87E6-1AF6828865CC}" presName="linearProcess" presStyleCnt="0"/>
      <dgm:spPr/>
    </dgm:pt>
    <dgm:pt modelId="{E0D16288-C6B3-4CB1-981C-ADE84AC3E103}" type="pres">
      <dgm:prSet presAssocID="{73AB1973-E2C8-4399-9C48-9233E446780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E322D9-6ADE-4EB8-8C17-4BF7118380A9}" type="pres">
      <dgm:prSet presAssocID="{7D08A22A-B73E-4360-BAAB-93B0AF18E371}" presName="sibTrans" presStyleCnt="0"/>
      <dgm:spPr/>
    </dgm:pt>
    <dgm:pt modelId="{C47592C2-0BEB-4A13-8B36-0FA599973A08}" type="pres">
      <dgm:prSet presAssocID="{AADFA15C-DFCB-4A71-BE19-E2D6089E58C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9CFD7F-4825-4206-9F46-C9BF7EE3EBA8}" type="pres">
      <dgm:prSet presAssocID="{0E04A8C9-6EC2-419E-9FCC-5090E21F5A7F}" presName="sibTrans" presStyleCnt="0"/>
      <dgm:spPr/>
    </dgm:pt>
    <dgm:pt modelId="{92B92E1F-F3BA-42F4-8CF6-19388BC1AB77}" type="pres">
      <dgm:prSet presAssocID="{2A0185AF-0A19-4FB5-88F5-312EFAF1625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7EC6326-7179-4CE2-B425-AD399DC1456C}" srcId="{5108D2A6-CEA0-4451-87E6-1AF6828865CC}" destId="{73AB1973-E2C8-4399-9C48-9233E446780E}" srcOrd="0" destOrd="0" parTransId="{82F7688C-F492-4229-9C86-6B2ADEA66C1F}" sibTransId="{7D08A22A-B73E-4360-BAAB-93B0AF18E371}"/>
    <dgm:cxn modelId="{B3B503B2-D16B-491A-871E-9B2C7002286D}" type="presOf" srcId="{2A0185AF-0A19-4FB5-88F5-312EFAF16253}" destId="{92B92E1F-F3BA-42F4-8CF6-19388BC1AB77}" srcOrd="0" destOrd="0" presId="urn:microsoft.com/office/officeart/2005/8/layout/hProcess9"/>
    <dgm:cxn modelId="{482061C7-5576-490E-99DB-E70A20263A5E}" type="presOf" srcId="{73AB1973-E2C8-4399-9C48-9233E446780E}" destId="{E0D16288-C6B3-4CB1-981C-ADE84AC3E103}" srcOrd="0" destOrd="0" presId="urn:microsoft.com/office/officeart/2005/8/layout/hProcess9"/>
    <dgm:cxn modelId="{A2AE7FC4-A4EB-41BF-B394-A0D3DF601747}" type="presOf" srcId="{AADFA15C-DFCB-4A71-BE19-E2D6089E58CB}" destId="{C47592C2-0BEB-4A13-8B36-0FA599973A08}" srcOrd="0" destOrd="0" presId="urn:microsoft.com/office/officeart/2005/8/layout/hProcess9"/>
    <dgm:cxn modelId="{4CE1EF0C-A517-4EFC-8231-55CBAB7996F4}" srcId="{5108D2A6-CEA0-4451-87E6-1AF6828865CC}" destId="{AADFA15C-DFCB-4A71-BE19-E2D6089E58CB}" srcOrd="1" destOrd="0" parTransId="{D1D58D25-5808-4A75-8B7C-E831D08C1796}" sibTransId="{0E04A8C9-6EC2-419E-9FCC-5090E21F5A7F}"/>
    <dgm:cxn modelId="{77375103-53D8-4FBE-826B-9E5687932263}" type="presOf" srcId="{5108D2A6-CEA0-4451-87E6-1AF6828865CC}" destId="{3B5826DF-3299-48F4-AE0A-109E258A10C8}" srcOrd="0" destOrd="0" presId="urn:microsoft.com/office/officeart/2005/8/layout/hProcess9"/>
    <dgm:cxn modelId="{1E40E6DC-F29B-4BD8-BE0E-6885287C0403}" srcId="{5108D2A6-CEA0-4451-87E6-1AF6828865CC}" destId="{2A0185AF-0A19-4FB5-88F5-312EFAF16253}" srcOrd="2" destOrd="0" parTransId="{F0E8C25F-D025-4499-A6D2-E62E3E99E62E}" sibTransId="{B4B4C91B-33EF-412B-B5B3-A7BDC5AD47FF}"/>
    <dgm:cxn modelId="{C605E9CB-F265-44AD-9934-29EF92EA5197}" type="presParOf" srcId="{3B5826DF-3299-48F4-AE0A-109E258A10C8}" destId="{A25737C0-D163-4A83-ACC7-79CB2CA0CBB1}" srcOrd="0" destOrd="0" presId="urn:microsoft.com/office/officeart/2005/8/layout/hProcess9"/>
    <dgm:cxn modelId="{AEAE096F-E9DB-46E2-A6A4-1482EAC74CF2}" type="presParOf" srcId="{3B5826DF-3299-48F4-AE0A-109E258A10C8}" destId="{402D6075-6417-4F91-BF29-C98571821DE0}" srcOrd="1" destOrd="0" presId="urn:microsoft.com/office/officeart/2005/8/layout/hProcess9"/>
    <dgm:cxn modelId="{F7F2E7B3-3BEA-4339-8160-0DBFDC16CBF0}" type="presParOf" srcId="{402D6075-6417-4F91-BF29-C98571821DE0}" destId="{E0D16288-C6B3-4CB1-981C-ADE84AC3E103}" srcOrd="0" destOrd="0" presId="urn:microsoft.com/office/officeart/2005/8/layout/hProcess9"/>
    <dgm:cxn modelId="{B264EEDE-4D9C-4CF3-8923-4A947956D3D3}" type="presParOf" srcId="{402D6075-6417-4F91-BF29-C98571821DE0}" destId="{DCE322D9-6ADE-4EB8-8C17-4BF7118380A9}" srcOrd="1" destOrd="0" presId="urn:microsoft.com/office/officeart/2005/8/layout/hProcess9"/>
    <dgm:cxn modelId="{1878C240-4020-43ED-A9D9-7E4AC7B1DFC4}" type="presParOf" srcId="{402D6075-6417-4F91-BF29-C98571821DE0}" destId="{C47592C2-0BEB-4A13-8B36-0FA599973A08}" srcOrd="2" destOrd="0" presId="urn:microsoft.com/office/officeart/2005/8/layout/hProcess9"/>
    <dgm:cxn modelId="{77E84D30-5EEF-42DA-BEB8-05BF9099D19A}" type="presParOf" srcId="{402D6075-6417-4F91-BF29-C98571821DE0}" destId="{639CFD7F-4825-4206-9F46-C9BF7EE3EBA8}" srcOrd="3" destOrd="0" presId="urn:microsoft.com/office/officeart/2005/8/layout/hProcess9"/>
    <dgm:cxn modelId="{1404B87F-CD8F-4556-8624-1842644029E9}" type="presParOf" srcId="{402D6075-6417-4F91-BF29-C98571821DE0}" destId="{92B92E1F-F3BA-42F4-8CF6-19388BC1AB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08D2A6-CEA0-4451-87E6-1AF6828865CC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73AB1973-E2C8-4399-9C48-9233E446780E}">
      <dgm:prSet phldrT="[文字]" custT="1"/>
      <dgm:spPr/>
      <dgm:t>
        <a:bodyPr/>
        <a:lstStyle/>
        <a:p>
          <a:r>
            <a:rPr lang="zh-TW" altLang="en-US" sz="1200" b="1" dirty="0" smtClean="0">
              <a:latin typeface="Eras Bold ITC" pitchFamily="34" charset="0"/>
              <a:ea typeface="+mj-ea"/>
            </a:rPr>
            <a:t>社會心理環境</a:t>
          </a:r>
          <a:endParaRPr lang="zh-TW" altLang="en-US" sz="1200" b="1" dirty="0">
            <a:latin typeface="Eras Bold ITC" pitchFamily="34" charset="0"/>
            <a:ea typeface="+mj-ea"/>
          </a:endParaRPr>
        </a:p>
      </dgm:t>
    </dgm:pt>
    <dgm:pt modelId="{82F7688C-F492-4229-9C86-6B2ADEA66C1F}" type="parTrans" cxnId="{E7EC6326-7179-4CE2-B425-AD399DC1456C}">
      <dgm:prSet/>
      <dgm:spPr/>
      <dgm:t>
        <a:bodyPr/>
        <a:lstStyle/>
        <a:p>
          <a:endParaRPr lang="zh-TW" altLang="en-US"/>
        </a:p>
      </dgm:t>
    </dgm:pt>
    <dgm:pt modelId="{7D08A22A-B73E-4360-BAAB-93B0AF18E371}" type="sibTrans" cxnId="{E7EC6326-7179-4CE2-B425-AD399DC1456C}">
      <dgm:prSet/>
      <dgm:spPr/>
      <dgm:t>
        <a:bodyPr/>
        <a:lstStyle/>
        <a:p>
          <a:endParaRPr lang="zh-TW" altLang="en-US"/>
        </a:p>
      </dgm:t>
    </dgm:pt>
    <dgm:pt modelId="{AADFA15C-DFCB-4A71-BE19-E2D6089E58CB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400" b="1" dirty="0" smtClean="0">
              <a:latin typeface="+mj-ea"/>
              <a:ea typeface="+mj-ea"/>
            </a:rPr>
            <a:t>物理</a:t>
          </a:r>
          <a:endParaRPr lang="en-US" altLang="zh-TW" sz="1400" b="1" dirty="0" smtClean="0">
            <a:latin typeface="+mj-ea"/>
            <a:ea typeface="+mj-ea"/>
          </a:endParaRPr>
        </a:p>
        <a:p>
          <a:pPr>
            <a:spcAft>
              <a:spcPts val="0"/>
            </a:spcAft>
          </a:pPr>
          <a:r>
            <a:rPr lang="zh-TW" altLang="en-US" sz="1400" b="1" dirty="0" smtClean="0">
              <a:latin typeface="+mj-ea"/>
              <a:ea typeface="+mj-ea"/>
            </a:rPr>
            <a:t>環境</a:t>
          </a:r>
          <a:endParaRPr lang="zh-TW" altLang="en-US" sz="1400" b="1" dirty="0">
            <a:latin typeface="+mj-ea"/>
            <a:ea typeface="+mj-ea"/>
          </a:endParaRPr>
        </a:p>
      </dgm:t>
    </dgm:pt>
    <dgm:pt modelId="{D1D58D25-5808-4A75-8B7C-E831D08C1796}" type="parTrans" cxnId="{4CE1EF0C-A517-4EFC-8231-55CBAB7996F4}">
      <dgm:prSet/>
      <dgm:spPr/>
      <dgm:t>
        <a:bodyPr/>
        <a:lstStyle/>
        <a:p>
          <a:endParaRPr lang="zh-TW" altLang="en-US"/>
        </a:p>
      </dgm:t>
    </dgm:pt>
    <dgm:pt modelId="{0E04A8C9-6EC2-419E-9FCC-5090E21F5A7F}" type="sibTrans" cxnId="{4CE1EF0C-A517-4EFC-8231-55CBAB7996F4}">
      <dgm:prSet/>
      <dgm:spPr/>
      <dgm:t>
        <a:bodyPr/>
        <a:lstStyle/>
        <a:p>
          <a:endParaRPr lang="zh-TW" altLang="en-US"/>
        </a:p>
      </dgm:t>
    </dgm:pt>
    <dgm:pt modelId="{2A0185AF-0A19-4FB5-88F5-312EFAF16253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400" b="1" dirty="0" smtClean="0">
              <a:latin typeface="+mj-ea"/>
              <a:ea typeface="+mj-ea"/>
            </a:rPr>
            <a:t>學習</a:t>
          </a:r>
          <a:endParaRPr lang="en-US" altLang="zh-TW" sz="1400" b="1" dirty="0" smtClean="0">
            <a:latin typeface="+mj-ea"/>
            <a:ea typeface="+mj-ea"/>
          </a:endParaRPr>
        </a:p>
        <a:p>
          <a:pPr>
            <a:spcAft>
              <a:spcPts val="0"/>
            </a:spcAft>
          </a:pPr>
          <a:r>
            <a:rPr lang="zh-TW" altLang="en-US" sz="1400" b="1" dirty="0" smtClean="0">
              <a:latin typeface="+mj-ea"/>
              <a:ea typeface="+mj-ea"/>
            </a:rPr>
            <a:t>環境</a:t>
          </a:r>
          <a:endParaRPr lang="zh-TW" altLang="en-US" sz="1400" b="1" dirty="0">
            <a:latin typeface="+mj-ea"/>
            <a:ea typeface="+mj-ea"/>
          </a:endParaRPr>
        </a:p>
      </dgm:t>
    </dgm:pt>
    <dgm:pt modelId="{F0E8C25F-D025-4499-A6D2-E62E3E99E62E}" type="parTrans" cxnId="{1E40E6DC-F29B-4BD8-BE0E-6885287C0403}">
      <dgm:prSet/>
      <dgm:spPr/>
      <dgm:t>
        <a:bodyPr/>
        <a:lstStyle/>
        <a:p>
          <a:endParaRPr lang="zh-TW" altLang="en-US"/>
        </a:p>
      </dgm:t>
    </dgm:pt>
    <dgm:pt modelId="{B4B4C91B-33EF-412B-B5B3-A7BDC5AD47FF}" type="sibTrans" cxnId="{1E40E6DC-F29B-4BD8-BE0E-6885287C0403}">
      <dgm:prSet/>
      <dgm:spPr/>
      <dgm:t>
        <a:bodyPr/>
        <a:lstStyle/>
        <a:p>
          <a:endParaRPr lang="zh-TW" altLang="en-US"/>
        </a:p>
      </dgm:t>
    </dgm:pt>
    <dgm:pt modelId="{3B5826DF-3299-48F4-AE0A-109E258A10C8}" type="pres">
      <dgm:prSet presAssocID="{5108D2A6-CEA0-4451-87E6-1AF6828865CC}" presName="CompostProcess" presStyleCnt="0">
        <dgm:presLayoutVars>
          <dgm:dir/>
          <dgm:resizeHandles val="exact"/>
        </dgm:presLayoutVars>
      </dgm:prSet>
      <dgm:spPr/>
    </dgm:pt>
    <dgm:pt modelId="{A25737C0-D163-4A83-ACC7-79CB2CA0CBB1}" type="pres">
      <dgm:prSet presAssocID="{5108D2A6-CEA0-4451-87E6-1AF6828865CC}" presName="arrow" presStyleLbl="bgShp" presStyleIdx="0" presStyleCnt="1"/>
      <dgm:spPr/>
    </dgm:pt>
    <dgm:pt modelId="{402D6075-6417-4F91-BF29-C98571821DE0}" type="pres">
      <dgm:prSet presAssocID="{5108D2A6-CEA0-4451-87E6-1AF6828865CC}" presName="linearProcess" presStyleCnt="0"/>
      <dgm:spPr/>
    </dgm:pt>
    <dgm:pt modelId="{E0D16288-C6B3-4CB1-981C-ADE84AC3E103}" type="pres">
      <dgm:prSet presAssocID="{73AB1973-E2C8-4399-9C48-9233E446780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E322D9-6ADE-4EB8-8C17-4BF7118380A9}" type="pres">
      <dgm:prSet presAssocID="{7D08A22A-B73E-4360-BAAB-93B0AF18E371}" presName="sibTrans" presStyleCnt="0"/>
      <dgm:spPr/>
    </dgm:pt>
    <dgm:pt modelId="{C47592C2-0BEB-4A13-8B36-0FA599973A08}" type="pres">
      <dgm:prSet presAssocID="{AADFA15C-DFCB-4A71-BE19-E2D6089E58C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9CFD7F-4825-4206-9F46-C9BF7EE3EBA8}" type="pres">
      <dgm:prSet presAssocID="{0E04A8C9-6EC2-419E-9FCC-5090E21F5A7F}" presName="sibTrans" presStyleCnt="0"/>
      <dgm:spPr/>
    </dgm:pt>
    <dgm:pt modelId="{92B92E1F-F3BA-42F4-8CF6-19388BC1AB77}" type="pres">
      <dgm:prSet presAssocID="{2A0185AF-0A19-4FB5-88F5-312EFAF1625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7EC6326-7179-4CE2-B425-AD399DC1456C}" srcId="{5108D2A6-CEA0-4451-87E6-1AF6828865CC}" destId="{73AB1973-E2C8-4399-9C48-9233E446780E}" srcOrd="0" destOrd="0" parTransId="{82F7688C-F492-4229-9C86-6B2ADEA66C1F}" sibTransId="{7D08A22A-B73E-4360-BAAB-93B0AF18E371}"/>
    <dgm:cxn modelId="{A3BF98B4-02A1-4773-98D2-3919D3E20352}" type="presOf" srcId="{5108D2A6-CEA0-4451-87E6-1AF6828865CC}" destId="{3B5826DF-3299-48F4-AE0A-109E258A10C8}" srcOrd="0" destOrd="0" presId="urn:microsoft.com/office/officeart/2005/8/layout/hProcess9"/>
    <dgm:cxn modelId="{11E60143-4F66-4A3C-B118-79BA133594F0}" type="presOf" srcId="{AADFA15C-DFCB-4A71-BE19-E2D6089E58CB}" destId="{C47592C2-0BEB-4A13-8B36-0FA599973A08}" srcOrd="0" destOrd="0" presId="urn:microsoft.com/office/officeart/2005/8/layout/hProcess9"/>
    <dgm:cxn modelId="{857CEA22-FF5A-48D9-9BA8-CBFC7CC925AC}" type="presOf" srcId="{2A0185AF-0A19-4FB5-88F5-312EFAF16253}" destId="{92B92E1F-F3BA-42F4-8CF6-19388BC1AB77}" srcOrd="0" destOrd="0" presId="urn:microsoft.com/office/officeart/2005/8/layout/hProcess9"/>
    <dgm:cxn modelId="{4CE1EF0C-A517-4EFC-8231-55CBAB7996F4}" srcId="{5108D2A6-CEA0-4451-87E6-1AF6828865CC}" destId="{AADFA15C-DFCB-4A71-BE19-E2D6089E58CB}" srcOrd="1" destOrd="0" parTransId="{D1D58D25-5808-4A75-8B7C-E831D08C1796}" sibTransId="{0E04A8C9-6EC2-419E-9FCC-5090E21F5A7F}"/>
    <dgm:cxn modelId="{262A34B3-69B3-41F8-9DB6-A4BB38B55819}" type="presOf" srcId="{73AB1973-E2C8-4399-9C48-9233E446780E}" destId="{E0D16288-C6B3-4CB1-981C-ADE84AC3E103}" srcOrd="0" destOrd="0" presId="urn:microsoft.com/office/officeart/2005/8/layout/hProcess9"/>
    <dgm:cxn modelId="{1E40E6DC-F29B-4BD8-BE0E-6885287C0403}" srcId="{5108D2A6-CEA0-4451-87E6-1AF6828865CC}" destId="{2A0185AF-0A19-4FB5-88F5-312EFAF16253}" srcOrd="2" destOrd="0" parTransId="{F0E8C25F-D025-4499-A6D2-E62E3E99E62E}" sibTransId="{B4B4C91B-33EF-412B-B5B3-A7BDC5AD47FF}"/>
    <dgm:cxn modelId="{5AF466C9-B1E5-4709-953C-1E603A085489}" type="presParOf" srcId="{3B5826DF-3299-48F4-AE0A-109E258A10C8}" destId="{A25737C0-D163-4A83-ACC7-79CB2CA0CBB1}" srcOrd="0" destOrd="0" presId="urn:microsoft.com/office/officeart/2005/8/layout/hProcess9"/>
    <dgm:cxn modelId="{76688A27-ED1E-4581-8285-45DEFFA0D005}" type="presParOf" srcId="{3B5826DF-3299-48F4-AE0A-109E258A10C8}" destId="{402D6075-6417-4F91-BF29-C98571821DE0}" srcOrd="1" destOrd="0" presId="urn:microsoft.com/office/officeart/2005/8/layout/hProcess9"/>
    <dgm:cxn modelId="{456B1649-2A06-4684-9D3A-AEAE297897ED}" type="presParOf" srcId="{402D6075-6417-4F91-BF29-C98571821DE0}" destId="{E0D16288-C6B3-4CB1-981C-ADE84AC3E103}" srcOrd="0" destOrd="0" presId="urn:microsoft.com/office/officeart/2005/8/layout/hProcess9"/>
    <dgm:cxn modelId="{05A2B91C-762C-41A0-A915-FB42061B0E01}" type="presParOf" srcId="{402D6075-6417-4F91-BF29-C98571821DE0}" destId="{DCE322D9-6ADE-4EB8-8C17-4BF7118380A9}" srcOrd="1" destOrd="0" presId="urn:microsoft.com/office/officeart/2005/8/layout/hProcess9"/>
    <dgm:cxn modelId="{A0F900E1-9F14-4296-96F1-16C7DCF3B632}" type="presParOf" srcId="{402D6075-6417-4F91-BF29-C98571821DE0}" destId="{C47592C2-0BEB-4A13-8B36-0FA599973A08}" srcOrd="2" destOrd="0" presId="urn:microsoft.com/office/officeart/2005/8/layout/hProcess9"/>
    <dgm:cxn modelId="{5EFF8FCD-E561-49B9-9D1D-91000B1AB0FF}" type="presParOf" srcId="{402D6075-6417-4F91-BF29-C98571821DE0}" destId="{639CFD7F-4825-4206-9F46-C9BF7EE3EBA8}" srcOrd="3" destOrd="0" presId="urn:microsoft.com/office/officeart/2005/8/layout/hProcess9"/>
    <dgm:cxn modelId="{AA3D82F5-5876-463E-A726-EF4D29BF49C4}" type="presParOf" srcId="{402D6075-6417-4F91-BF29-C98571821DE0}" destId="{92B92E1F-F3BA-42F4-8CF6-19388BC1AB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201C30B1-E96A-46BE-96DA-5FC9F89BDA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5412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DB6EA984-4AA0-4305-B7F2-7F4D6F1B3F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5780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5FBB374-47F3-41B9-B80C-85D85444BD29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777E101-048F-4A0D-8874-CE121BF94A5B}" type="slidenum">
              <a:rPr lang="en-US" altLang="zh-TW"/>
              <a:pPr eaLnBrk="1" hangingPunct="1"/>
              <a:t>10</a:t>
            </a:fld>
            <a:endParaRPr lang="en-US" altLang="zh-TW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062431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16A72E9-2273-4A41-9B29-5DFA337A664F}" type="slidenum">
              <a:rPr lang="zh-TW" altLang="en-US"/>
              <a:pPr eaLnBrk="1" hangingPunct="1"/>
              <a:t>11</a:t>
            </a:fld>
            <a:endParaRPr lang="en-US" altLang="zh-TW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1023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12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03968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16A72E9-2273-4A41-9B29-5DFA337A664F}" type="slidenum">
              <a:rPr lang="zh-TW" altLang="en-US"/>
              <a:pPr eaLnBrk="1" hangingPunct="1"/>
              <a:t>13</a:t>
            </a:fld>
            <a:endParaRPr lang="en-US" altLang="zh-TW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949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14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02113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15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73310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16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56267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17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47310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18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79333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19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6773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9E48FA2-036D-4B8B-A302-E9E1BB5A37CD}" type="slidenum">
              <a:rPr lang="zh-TW" altLang="en-US" smtClean="0">
                <a:latin typeface="Verdana" panose="020B0604030504040204" pitchFamily="34" charset="0"/>
              </a:rPr>
              <a:pPr/>
              <a:t>2</a:t>
            </a:fld>
            <a:endParaRPr lang="en-US" altLang="zh-TW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50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20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99597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21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03847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22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48580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23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56841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24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97618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25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90554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26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31611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27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723830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28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8767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29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556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83ADE05-53C2-4D61-AE7D-E208583083F2}" type="slidenum">
              <a:rPr lang="zh-TW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zh-TW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33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4409EE-914A-4369-B9A5-B50255BF2DD0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30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3666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31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32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638118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33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136970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34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461505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35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155130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36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794159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37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711924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38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02698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39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3273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4D69A84-6192-4178-B26D-72921128DC02}" type="slidenum">
              <a:rPr lang="zh-TW" altLang="en-US"/>
              <a:pPr eaLnBrk="1" hangingPunct="1"/>
              <a:t>4</a:t>
            </a:fld>
            <a:endParaRPr lang="en-US" altLang="zh-TW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60792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40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610005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41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409663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42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167784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43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202257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44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90013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45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610064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46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248438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00FF325-902E-4BF1-98D4-5D64FD62BE9F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47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52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160763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B906C3-D0AE-4175-AD91-008718964065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53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8463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B10060E-1497-48F0-995E-9B16BA0529AB}" type="slidenum">
              <a:rPr lang="zh-TW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zh-TW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194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60962D5-6B60-47A9-8825-833348CAD54A}" type="slidenum">
              <a:rPr lang="zh-TW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zh-TW">
              <a:latin typeface="Verdana" panose="020B0604030504040204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6A65FDB-17FF-45D9-9DF7-6182889420C5}" type="slidenum">
              <a:rPr lang="zh-TW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zh-TW">
              <a:latin typeface="Verdana" panose="020B0604030504040204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6A65FDB-17FF-45D9-9DF7-6182889420C5}" type="slidenum">
              <a:rPr lang="zh-TW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zh-TW">
              <a:latin typeface="Verdana" panose="020B0604030504040204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934517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7E39B71-4CD3-4D08-ABEC-6F3FE5E2C940}" type="slidenum">
              <a:rPr lang="en-US" altLang="zh-TW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3B8180-65A5-45BD-82B7-62DEADAAFCFC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6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2778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3B8180-65A5-45BD-82B7-62DEADAAFCFC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7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56137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3B8180-65A5-45BD-82B7-62DEADAAFCFC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8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2622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16A72E9-2273-4A41-9B29-5DFA337A664F}" type="slidenum">
              <a:rPr lang="zh-TW" altLang="en-US"/>
              <a:pPr eaLnBrk="1" hangingPunct="1"/>
              <a:t>9</a:t>
            </a:fld>
            <a:endParaRPr lang="en-US" altLang="zh-TW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809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039A-2990-4732-8F39-28147C1967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159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47BE-A421-4D39-A621-D8DA0D7757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289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69B8-2AA3-4626-9DA6-0B2C9F7CCB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2571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2927C-9EC6-40EB-8EBC-1879992BC4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72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4175" cy="4498975"/>
          </a:xfrm>
        </p:spPr>
        <p:txBody>
          <a:bodyPr rtlCol="0"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1916-55CD-4B7E-8AC0-00A16A35C8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499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1D57-4759-4BDE-93A7-2F77070F2C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8570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18DB66-4A3C-4277-9506-B9F820E334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483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0C16-47C1-4558-A4F8-396C336976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390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E7C74-6468-4CB3-90CB-51B0C5E2A8D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641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1A3A-D17B-4C23-8361-C65CDD2BF6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180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78C4-AC10-4280-BCE7-EE2866FD43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26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1DBC-1824-47FB-BAE6-88974BB659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500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9779C-B6BD-4D18-B448-F24B84B816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08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82656-3E2F-47FD-A944-A3CC4ABB0F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243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FE5F-1F29-43EC-8C64-9DF81CEE4B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080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F5AFFC-2132-422D-A8BE-E91F2EA1801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docid=wvT0nJ2EPP6WEM&amp;tbnid=AeAu9rx9O9apvM:&amp;ved=0CAUQjRw&amp;url=http://www.dreamstime.com/royalty-free-stock-image-integration-inclusion-exclusion-separation-schema-image31511896&amp;ei=4EZmUtnMGtHYkgWh5IHIBA&amp;psig=AFQjCNGqUiG87i4pFU94g3v-9r2SN2HuzQ&amp;ust=1382520878425026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google.com.tw/url?sa=i&amp;rct=j&amp;q=&amp;esrc=s&amp;frm=1&amp;source=images&amp;cd=&amp;cad=rja&amp;docid=jnhrXQVVacyIvM&amp;tbnid=8DXSzg-eifmlnM:&amp;ved=0CAUQjRw&amp;url=http://www.isec2000.org.uk/abstracts/papers_c/correia_1.htm&amp;ei=jSlnUprwIcjtlAXczoHgAg&amp;psig=AFQjCNFX-SOeHO5A_oiDhoiWlZs5DehXiA&amp;ust=1382578837404104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teacher+icon&amp;source=images&amp;cd=&amp;cad=rja&amp;docid=T2F9KSOnEx8D8M&amp;tbnid=IgM0BeiA-24E6M:&amp;ved=0CAUQjRw&amp;url=http://pixabay.com/en/head-new-computer-student-teacher-31217/&amp;ei=zWceUuOGOoWIkAXWxYGYDw&amp;psig=AFQjCNFgC8SkdRgxmOS7eTd6UWi8m0lIvg&amp;ust=1377810696040872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.tw/url?sa=i&amp;rct=j&amp;q=teacher+icon&amp;source=images&amp;cd=&amp;cad=rja&amp;docid=T2F9KSOnEx8D8M&amp;tbnid=IgM0BeiA-24E6M:&amp;ved=0CAUQjRw&amp;url=http://opm-ci.org/30042013p/opm_organisation.php&amp;ei=7WceUt2RM4LJkwWXv4CYCw&amp;psig=AFQjCNFgC8SkdRgxmOS7eTd6UWi8m0lIvg&amp;ust=1377810696040872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m.tw/url?sa=i&amp;rct=j&amp;q=classroom+management&amp;source=images&amp;cd=&amp;cad=rja&amp;docid=GrnlXic7ikRTmM&amp;tbnid=HQXzuQuMYbqFiM:&amp;ved=0CAUQjRw&amp;url=http://currikiblog.wordpress.com/2011/08/19/classroom-management-strategies-best-practices-and-helpful-tips/&amp;ei=08S4UfW3DoLHkgW614GgBQ&amp;psig=AFQjCNGSHR7NldSRozw19YWQJSH6wz8feA&amp;ust=137114988081418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google.com.tw/url?sa=i&amp;rct=j&amp;q=self+confidence&amp;source=images&amp;cd=&amp;cad=rja&amp;docid=Ra5fMt7ldA6xdM&amp;tbnid=0W1CIsYd9UShFM:&amp;ved=0CAUQjRw&amp;url=http://learnconfidence.blogspot.com/2009/11/ways-to-instantly-build-self-confidence.html&amp;ei=78a4Uar1HIK8kAWMnIGoBA&amp;psig=AFQjCNGCBOlyDpSCVFrq0WmbGrBPph8Jdw&amp;ust=1371150400225116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2.jpeg"/><Relationship Id="rId4" Type="http://schemas.openxmlformats.org/officeDocument/2006/relationships/diagramData" Target="../diagrams/data1.xml"/><Relationship Id="rId9" Type="http://schemas.openxmlformats.org/officeDocument/2006/relationships/hyperlink" Target="http://www.google.com.tw/url?sa=i&amp;rct=j&amp;q=&amp;esrc=s&amp;frm=1&amp;source=images&amp;cd=&amp;cad=rja&amp;docid=iX6CVXd8mE_lGM&amp;tbnid=z5Dy81I02Ie20M:&amp;ved=0CAUQjRw&amp;url=http://web.usd475.org/school/jchs/fsa/&amp;ei=7k9sUuTVFemSiQeWo4GoDg&amp;psig=AFQjCNEphCuk-RaFwdQEVnwCNCRNmo8fJw&amp;ust=138291642714713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33.png"/><Relationship Id="rId10" Type="http://schemas.microsoft.com/office/2007/relationships/diagramDrawing" Target="../diagrams/drawing2.xml"/><Relationship Id="rId4" Type="http://schemas.openxmlformats.org/officeDocument/2006/relationships/hyperlink" Target="http://www.google.com.tw/url?sa=i&amp;rct=j&amp;q=&amp;esrc=s&amp;frm=1&amp;source=images&amp;cd=&amp;cad=rja&amp;docid=56J05pTzxlfA4M&amp;tbnid=ytrOVKPBi2otJM:&amp;ved=0CAUQjRw&amp;url=http://www.manoflife.com/failure-to-act&amp;ei=kFBsUtXDFI25iAeD7YDwAg&amp;psig=AFQjCNGxBsRgTXtGLwtSCEBA2orENGo4PQ&amp;ust=1382916606267794" TargetMode="External"/><Relationship Id="rId9" Type="http://schemas.openxmlformats.org/officeDocument/2006/relationships/diagramColors" Target="../diagrams/colors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tw/url?sa=i&amp;rct=j&amp;q=&amp;esrc=s&amp;source=images&amp;cd=&amp;cad=rja&amp;uact=8&amp;ved=0ahUKEwiVoojQ0L_OAhWBHZQKHbT4Ay8QjRwIBw&amp;url=http://www.pcma.com/pcmapcmpbs.asp&amp;psig=AFQjCNHJmHwFL20O12MAfF3PZflRdCGfEQ&amp;ust=1471219637552698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009.pdeconference.com/presentations/Donald_Kincaid.html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pbs.dadeschools.net/" TargetMode="External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nikadon.com/?attachment_id=2114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://www.google.com.tw/url?sa=i&amp;rct=j&amp;q=%E6%84%9B%E8%88%87%E6%A6%9C%E6%A8%A3&amp;source=images&amp;cd=&amp;cad=rja&amp;docid=5RaakrlwTjiJzM&amp;tbnid=aSFtBWRdyZmo4M:&amp;ved=0CAUQjRw&amp;url=http://www.caps.tp.edu.tw/ylbin/getpage02.asp?id%3D%7bD03A74CC-48C2-FB70-BCBC-EBFE60B4CC99%7d&amp;ei=TdO4Uc_7GsiGkgXNsoD4Bw&amp;psig=AFQjCNHpvSq7W9jkbjk8R4DENr7QcOhL-A&amp;ust=137115354716377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hyperlink" Target="http://cdn.trustedpartner.com/docs/library/FamilyCentral2012/MediaCenter/video/B3B1FA49-093B-DD65-869CD5F8059252B3/FamilyCentra_01_Title_01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classroom+management&amp;source=images&amp;cd=&amp;cad=rja&amp;docid=gxi8Og3YAOozEM&amp;tbnid=O0VYh0a_IZ8F4M:&amp;ved=0CAUQjRw&amp;url=http://www.eyeoneducation.com/Blog/articleType/ArticleView/articleId/1717/Classroom-Management-Technique-Increase-Attention-and-Focus&amp;ei=VfC4UdSzK87ykAXj8YD4Ag&amp;psig=AFQjCNExpKA-ZYdi6l8E-T8OjdKjPDisVw&amp;ust=1371161015184726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4.wmf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dn.trustedpartner.com/docs/library/FamilyCentral2012/MediaCenter/video/B3B1FA49-093B-DD65-869CD5F8059252B3/FamilyCentra_01_Title_01.mp4" TargetMode="External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hyperlink" Target="http://www.google.com.tw/url?sa=i&amp;rct=j&amp;q=positive+behavior+support&amp;source=images&amp;cd=&amp;cad=rja&amp;docid=5Kx4YXdv_8kVaM&amp;tbnid=OXyst57v4RLrNM:&amp;ved=0CAUQjRw&amp;url=http://www.windham.k12.me.us/wsd_primary/PBIS.cfm&amp;ei=RFzvUfWMDYz9lAXgxIGAAw&amp;psig=AFQjCNF7uMbwnTGz864WCOiB90vVJ1k9OQ&amp;ust=1374727410304772" TargetMode="External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dn.trustedpartner.com/docs/library/FamilyCentral2012/MediaCenter/video/B3B1FA49-093B-DD65-869CD5F8059252B3/FamilyCentra_01_Title_01.mp4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dn.trustedpartner.com/docs/library/FamilyCentral2012/MediaCenter/video/B3B1FA49-093B-DD65-869CD5F8059252B3/FamilyCentra_01_Title_01.mp4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hyperlink" Target="http://www.berkeleyschools.net/wp-content/uploads/2013/04/PBISPyramidImage.jpg?adb236" TargetMode="External"/><Relationship Id="rId4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dn.trustedpartner.com/docs/library/FamilyCentral2012/MediaCenter/video/B3B1FA49-093B-DD65-869CD5F8059252B3/FamilyCentra_01_Title_01.mp4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dn.trustedpartner.com/docs/library/FamilyCentral2012/MediaCenter/video/B3B1FA49-093B-DD65-869CD5F8059252B3/FamilyCentra_01_Title_01.mp4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jpeg"/><Relationship Id="rId2" Type="http://schemas.openxmlformats.org/officeDocument/2006/relationships/hyperlink" Target="http://www.google.com.tw/url?sa=i&amp;rct=j&amp;q=positive+behavior+support&amp;source=images&amp;cd=&amp;cad=rja&amp;docid=Y_gHwwgQ81qecM&amp;tbnid=ocBgaBnqR4OewM:&amp;ved=0CAUQjRw&amp;url=https://www.osep-meeting.org/2009conf/Presentations/Tuesday/YoungShatzerWest_files/textonly/slide6.html&amp;ei=91vvUaHkAsjFkQWH0oHQAQ&amp;psig=AFQjCNF7uMbwnTGz864WCOiB90vVJ1k9OQ&amp;ust=1374727410304772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google.com.tw/url?sa=i&amp;rct=j&amp;q=&amp;esrc=s&amp;source=images&amp;cd=&amp;cad=rja&amp;uact=8&amp;ved=0ahUKEwj10vHMzr_OAhWMpJQKHRkWCFoQjRwIBw&amp;url=http://www.wiu.k12.pa.us/page/150&amp;psig=AFQjCNHJmHwFL20O12MAfF3PZflRdCGfEQ&amp;ust=1471219637552698" TargetMode="External"/><Relationship Id="rId5" Type="http://schemas.openxmlformats.org/officeDocument/2006/relationships/image" Target="../media/image68.jpeg"/><Relationship Id="rId4" Type="http://schemas.openxmlformats.org/officeDocument/2006/relationships/hyperlink" Target="http://www.google.com.tw/url?sa=i&amp;rct=j&amp;q=positive+behavior+support&amp;source=images&amp;cd=&amp;cad=rja&amp;docid=LyyFTXMGjWVVAM&amp;tbnid=vnwE7mR3MnntnM:&amp;ved=0CAUQjRw&amp;url=http://www.friendshipcircle.org/blog/2012/09/12/what-is-positive-behavior-support-part-one/&amp;ei=NVLvUa3gNcqDkwXb7IHQBQ&amp;psig=AFQjCNFBe-S8r1fOoZl6RYEeYlJOhvwY3Q&amp;ust=1374724971541200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68.jpeg"/><Relationship Id="rId7" Type="http://schemas.openxmlformats.org/officeDocument/2006/relationships/diagramLayout" Target="../diagrams/layout5.xml"/><Relationship Id="rId2" Type="http://schemas.openxmlformats.org/officeDocument/2006/relationships/hyperlink" Target="http://www.google.com.tw/url?sa=i&amp;rct=j&amp;q=positive+behavior+support&amp;source=images&amp;cd=&amp;cad=rja&amp;docid=LyyFTXMGjWVVAM&amp;tbnid=vnwE7mR3MnntnM:&amp;ved=0CAUQjRw&amp;url=http://www.friendshipcircle.org/blog/2012/09/12/what-is-positive-behavior-support-part-one/&amp;ei=NVLvUa3gNcqDkwXb7IHQBQ&amp;psig=AFQjCNFBe-S8r1fOoZl6RYEeYlJOhvwY3Q&amp;ust=1374724971541200" TargetMode="External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5.xml"/><Relationship Id="rId5" Type="http://schemas.openxmlformats.org/officeDocument/2006/relationships/image" Target="../media/image70.jpeg"/><Relationship Id="rId10" Type="http://schemas.microsoft.com/office/2007/relationships/diagramDrawing" Target="../diagrams/drawing5.xml"/><Relationship Id="rId4" Type="http://schemas.openxmlformats.org/officeDocument/2006/relationships/hyperlink" Target="http://www.google.com.tw/url?sa=i&amp;rct=j&amp;q=positive+behavior+support&amp;source=images&amp;cd=&amp;cad=rja&amp;docid=L96peXgGqBRXtM&amp;tbnid=6e4cvqydSj8S8M:&amp;ved=0CAUQjRw&amp;url=http://sped.lausd.net/sepg2s/pd/positivebehavior/start.html&amp;ei=DmLvUbusGIyPkgXepYCIBw&amp;psig=AFQjCNF7uMbwnTGz864WCOiB90vVJ1k9OQ&amp;ust=1374727410304772" TargetMode="External"/><Relationship Id="rId9" Type="http://schemas.openxmlformats.org/officeDocument/2006/relationships/diagramColors" Target="../diagrams/colors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ahUKEwi9l8bapqnJAhVDopQKHePWBXMQjRwIBw&amp;url=http://izquotes.com/quote/350173&amp;psig=AFQjCNGzsuZ943HhVrGfZ7FQe3Nc2OWQfg&amp;ust=144846279705246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google.com.tw/url?sa=i&amp;rct=j&amp;q=positive+behavior+support&amp;source=images&amp;cd=&amp;cad=rja&amp;docid=LyyFTXMGjWVVAM&amp;tbnid=vnwE7mR3MnntnM:&amp;ved=0CAUQjRw&amp;url=http://www.friendshipcircle.org/blog/2012/09/12/what-is-positive-behavior-support-part-one/&amp;ei=NVLvUa3gNcqDkwXb7IHQBQ&amp;psig=AFQjCNFBe-S8r1fOoZl6RYEeYlJOhvwY3Q&amp;ust=1374724971541200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2.gif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73.jpe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hyperlink" Target="http://www.google.com.tw/url?sa=i&amp;rct=j&amp;q=&amp;esrc=s&amp;source=images&amp;cd=&amp;cad=rja&amp;uact=8&amp;docid=tCOWYU80oIjM_M&amp;tbnid=MflxZLDjmXhoBM:&amp;ved=0CAUQjRw&amp;url=http://www.gold.ac.uk/student-services/advice/internationalstudents/getavisatostudy/tier%204%20extension%20in%20uk/academicprogression/&amp;ei=5b70U-WRIdTj8AWWh4KgDQ&amp;psig=AFQjCNEi2GjOfH1Eu9GM8msfn-5v4C6nJg&amp;ust=1408634843939844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image" Target="../media/image68.jpeg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hyperlink" Target="http://www.google.com.tw/url?sa=i&amp;rct=j&amp;q=positive+behavior+support&amp;source=images&amp;cd=&amp;cad=rja&amp;docid=LyyFTXMGjWVVAM&amp;tbnid=vnwE7mR3MnntnM:&amp;ved=0CAUQjRw&amp;url=http://www.friendshipcircle.org/blog/2012/09/12/what-is-positive-behavior-support-part-one/&amp;ei=NVLvUa3gNcqDkwXb7IHQBQ&amp;psig=AFQjCNFBe-S8r1fOoZl6RYEeYlJOhvwY3Q&amp;ust=1374724971541200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dn.trustedpartner.com/docs/library/FamilyCentral2012/MediaCenter/video/B3B1FA49-093B-DD65-869CD5F8059252B3/FamilyCentra_01_Title_01.mp4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hyperlink" Target="http://www.google.com.tw/url?sa=i&amp;rct=j&amp;q=&amp;esrc=s&amp;source=images&amp;cd=&amp;cad=rja&amp;uact=8&amp;docid=NssKj4OaTMDyHM&amp;tbnid=OiMwWzVFC-c12M:&amp;ved=0CAUQjRw&amp;url=http://www.vsi-international.com/news?p_p_id%3Dnews_WAR_VSIIportlet%26p_p_lifecycle%3D2%26p_p_state%3Dnormal%26p_p_mode%3Dview%26p_p_cacheability%3DcacheLevelPage%26p_p_col_id%3Dcolumn-2%26p_p_col_count%3D1%26_news_WAR_VSIIportlet_javax.portlet.action%3DgetNewsInParticularPage&amp;ei=Acf0U_D2G8Lf8AXq8oDgDA&amp;psig=AFQjCNGmZeZ13oX6R7aRpiJCyKbpJLsEAg&amp;ust=1408636848796793" TargetMode="External"/><Relationship Id="rId4" Type="http://schemas.openxmlformats.org/officeDocument/2006/relationships/image" Target="../media/image8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hyperlink" Target="http://cdn.trustedpartner.com/docs/library/FamilyCentral2012/MediaCenter/video/B3B1FA49-093B-DD65-869CD5F8059252B3/FamilyCentra_01_Title_01.mp4" TargetMode="External"/><Relationship Id="rId7" Type="http://schemas.openxmlformats.org/officeDocument/2006/relationships/hyperlink" Target="http://www.google.com.tw/url?sa=i&amp;rct=j&amp;q=&amp;esrc=s&amp;source=images&amp;cd=&amp;cad=rja&amp;uact=8&amp;docid=CXzpGUvSYCzKmM&amp;tbnid=HZMQ28MiFp3Z9M:&amp;ved=0CAUQjRw&amp;url=http://marketexpressafrica.com/ict-case-studies/&amp;ei=ntX0U5GBDoi68gW34YGwDg&amp;psig=AFQjCNGmZeZ13oX6R7aRpiJCyKbpJLsEAg&amp;ust=1408636848796793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hyperlink" Target="https://www.google.com.tw/url?sa=i&amp;rct=j&amp;q=&amp;esrc=s&amp;source=images&amp;cd=&amp;cad=rja&amp;uact=8&amp;docid=nfjK-IrUbu-yOM&amp;tbnid=aO93jT_0_gvfnM:&amp;ved=0CAUQjRw&amp;url=https://www.seoclerk.com/youtube/222673/submit-20-youtube-custom-comment-in-24-hours&amp;ei=jTrcU6uZJpfh8AW_pIGYCw&amp;psig=AFQjCNEuqV-KdAd5xUMbnSpdMMwOvxsCyQ&amp;ust=1407028098486148" TargetMode="External"/><Relationship Id="rId4" Type="http://schemas.openxmlformats.org/officeDocument/2006/relationships/image" Target="../media/image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never+ever+give+up&amp;source=images&amp;cd=&amp;cad=rja&amp;docid=fZCtOf8i7obADM&amp;tbnid=gn0WR4XIMncihM:&amp;ved=0CAUQjRw&amp;url=http://litstack.com/why-its-important-to-never-ever-give-up-authors-who-were-repeatedly-rejected/&amp;ei=ZnAmUoSqNcyflQWIvoCwBQ&amp;psig=AFQjCNGGPE6GZ1dmIiApeSB5qeI_hCNEHA&amp;ust=1378337069368213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KwDTzAA629c/TiGzqfIMWAI/AAAAAAAAAXQ/_Tctz31n_5Y/s1600/images.jpg" TargetMode="External"/><Relationship Id="rId7" Type="http://schemas.openxmlformats.org/officeDocument/2006/relationships/hyperlink" Target="http://www.google.com.tw/url?sa=i&amp;rct=j&amp;q=&amp;esrc=s&amp;source=images&amp;cd=&amp;cad=rja&amp;uact=8&amp;docid=4Lbjj_BLS4-5_M&amp;tbnid=iQ7re08G22L3EM:&amp;ved=0CAUQjRw&amp;url=http://theirwordstheirway.blogspot.com/2011/07/positive-behavior-giveaway.html&amp;ei=4dj0U6bvN8Pj8AXep4H4CQ&amp;psig=AFQjCNHBDk12mKNgvQVHkgLyXPrTvO2gmQ&amp;ust=1408641614633579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m.tw/url?sa=i&amp;rct=j&amp;q=collaboration&amp;source=images&amp;cd=&amp;cad=rja&amp;docid=NmqlQKgmwFf6WM&amp;tbnid=mhIeU0_bhVxPxM:&amp;ved=0CAUQjRw&amp;url=http://www.relationshipeconomics.net/blog/21st-century-business-demands-collaboration/&amp;ei=23geUsKkKcehlQW8ooGADA&amp;psig=AFQjCNFQgHKXMBLnJ1sSs4RMzkCsD6whWw&amp;ust=1377815089634375" TargetMode="Externa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23528" y="396605"/>
            <a:ext cx="8712968" cy="1295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從正向行為支持與輔導談～～</a:t>
            </a:r>
            <a:r>
              <a:rPr lang="en-US" altLang="zh-TW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      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教師在融合教育班級經營之可行策略</a:t>
            </a:r>
          </a:p>
        </p:txBody>
      </p:sp>
      <p:sp>
        <p:nvSpPr>
          <p:cNvPr id="12291" name="Rectangle 102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152276" y="5304339"/>
            <a:ext cx="7884220" cy="1512888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  <a:p>
            <a:pPr indent="-180000"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43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國立彰化師範大學特教系教授兼教育學院院長  林千惠</a:t>
            </a:r>
            <a:endParaRPr lang="en-US" altLang="zh-TW" sz="4300" b="1" dirty="0" smtClean="0">
              <a:solidFill>
                <a:srgbClr val="002060"/>
              </a:solidFill>
            </a:endParaRPr>
          </a:p>
          <a:p>
            <a:pPr indent="-180000"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4300" b="1" dirty="0" smtClean="0">
                <a:solidFill>
                  <a:srgbClr val="002060"/>
                </a:solidFill>
              </a:rPr>
              <a:t>  （</a:t>
            </a:r>
            <a:r>
              <a:rPr lang="en-US" altLang="zh-TW" sz="4300" b="1" dirty="0" smtClean="0">
                <a:solidFill>
                  <a:srgbClr val="002060"/>
                </a:solidFill>
              </a:rPr>
              <a:t>2018/8/28</a:t>
            </a:r>
            <a:r>
              <a:rPr lang="zh-TW" altLang="en-US" sz="4300" b="1" dirty="0" smtClean="0">
                <a:solidFill>
                  <a:srgbClr val="002060"/>
                </a:solidFill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" y="2780928"/>
            <a:ext cx="6475439" cy="295232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60848"/>
            <a:ext cx="2771602" cy="1512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745648" y="6363856"/>
            <a:ext cx="2133600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75D471C-7107-4423-89BD-6D0889967772}" type="slidenum">
              <a:rPr kumimoji="0" lang="en-US" altLang="zh-TW" sz="1400">
                <a:solidFill>
                  <a:srgbClr val="5C8787"/>
                </a:solidFill>
              </a:rPr>
              <a:pPr eaLnBrk="1" hangingPunct="1"/>
              <a:t>10</a:t>
            </a:fld>
            <a:endParaRPr kumimoji="0" lang="en-US" altLang="zh-TW" sz="1400" dirty="0">
              <a:solidFill>
                <a:srgbClr val="5C8787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927449" y="1417917"/>
            <a:ext cx="7034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TW" b="1" dirty="0" smtClean="0">
                <a:latin typeface="Arial" pitchFamily="34" charset="0"/>
              </a:rPr>
              <a:t> </a:t>
            </a:r>
            <a:r>
              <a:rPr lang="en-US" altLang="zh-TW" sz="2400" b="1" dirty="0">
                <a:latin typeface="Eras Bold ITC" pitchFamily="34" charset="0"/>
                <a:ea typeface="標楷體" pitchFamily="65" charset="-120"/>
              </a:rPr>
              <a:t>AAIDD</a:t>
            </a:r>
            <a:r>
              <a:rPr lang="zh-TW" altLang="en-US" sz="2400" b="1" dirty="0">
                <a:latin typeface="Eras Bold ITC" pitchFamily="34" charset="0"/>
                <a:ea typeface="標楷體" pitchFamily="65" charset="-120"/>
              </a:rPr>
              <a:t>（</a:t>
            </a:r>
            <a:r>
              <a:rPr lang="en-US" altLang="zh-TW" sz="2400" b="1" dirty="0">
                <a:latin typeface="Eras Bold ITC" pitchFamily="34" charset="0"/>
                <a:ea typeface="標楷體" pitchFamily="65" charset="-120"/>
              </a:rPr>
              <a:t>2010</a:t>
            </a:r>
            <a:r>
              <a:rPr lang="zh-TW" altLang="en-US" sz="2400" b="1" dirty="0">
                <a:latin typeface="Eras Bold ITC" pitchFamily="34" charset="0"/>
                <a:ea typeface="標楷體" pitchFamily="65" charset="-120"/>
              </a:rPr>
              <a:t>）主張</a:t>
            </a:r>
            <a:r>
              <a:rPr lang="zh-TW" altLang="en-US" sz="2400" b="1" dirty="0" smtClean="0">
                <a:latin typeface="Eras Bold ITC" pitchFamily="34" charset="0"/>
                <a:ea typeface="標楷體" pitchFamily="65" charset="-120"/>
              </a:rPr>
              <a:t>界定</a:t>
            </a:r>
            <a:endParaRPr lang="en-US" altLang="zh-TW" sz="2400" b="1" dirty="0" smtClean="0">
              <a:latin typeface="Eras Bold ITC" pitchFamily="34" charset="0"/>
              <a:ea typeface="標楷體" pitchFamily="65" charset="-120"/>
            </a:endParaRPr>
          </a:p>
          <a:p>
            <a:pPr>
              <a:spcBef>
                <a:spcPts val="0"/>
              </a:spcBef>
              <a:defRPr/>
            </a:pPr>
            <a:r>
              <a:rPr lang="zh-TW" altLang="en-US" sz="2400" b="1" dirty="0" smtClean="0">
                <a:latin typeface="Eras Bold ITC" pitchFamily="34" charset="0"/>
                <a:ea typeface="標楷體" pitchFamily="65" charset="-120"/>
              </a:rPr>
              <a:t>智能障礙的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標楷體" pitchFamily="65" charset="-120"/>
              </a:rPr>
              <a:t>五大假設</a:t>
            </a:r>
            <a:r>
              <a:rPr lang="zh-TW" altLang="en-US" sz="2400" b="1" dirty="0">
                <a:latin typeface="Eras Bold ITC" pitchFamily="34" charset="0"/>
                <a:ea typeface="標楷體" pitchFamily="65" charset="-120"/>
              </a:rPr>
              <a:t>：</a:t>
            </a:r>
            <a:endParaRPr lang="zh-TW" altLang="en-US" sz="2400" b="1" dirty="0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21" name="手繪多邊形 20"/>
          <p:cNvSpPr/>
          <p:nvPr/>
        </p:nvSpPr>
        <p:spPr>
          <a:xfrm>
            <a:off x="4680576" y="5041909"/>
            <a:ext cx="4177962" cy="1336427"/>
          </a:xfrm>
          <a:custGeom>
            <a:avLst/>
            <a:gdLst>
              <a:gd name="connsiteX0" fmla="*/ 0 w 5040560"/>
              <a:gd name="connsiteY0" fmla="*/ 73801 h 442800"/>
              <a:gd name="connsiteX1" fmla="*/ 21616 w 5040560"/>
              <a:gd name="connsiteY1" fmla="*/ 21616 h 442800"/>
              <a:gd name="connsiteX2" fmla="*/ 73801 w 5040560"/>
              <a:gd name="connsiteY2" fmla="*/ 0 h 442800"/>
              <a:gd name="connsiteX3" fmla="*/ 4966759 w 5040560"/>
              <a:gd name="connsiteY3" fmla="*/ 0 h 442800"/>
              <a:gd name="connsiteX4" fmla="*/ 5018944 w 5040560"/>
              <a:gd name="connsiteY4" fmla="*/ 21616 h 442800"/>
              <a:gd name="connsiteX5" fmla="*/ 5040560 w 5040560"/>
              <a:gd name="connsiteY5" fmla="*/ 73801 h 442800"/>
              <a:gd name="connsiteX6" fmla="*/ 5040560 w 5040560"/>
              <a:gd name="connsiteY6" fmla="*/ 368999 h 442800"/>
              <a:gd name="connsiteX7" fmla="*/ 5018944 w 5040560"/>
              <a:gd name="connsiteY7" fmla="*/ 421184 h 442800"/>
              <a:gd name="connsiteX8" fmla="*/ 4966759 w 5040560"/>
              <a:gd name="connsiteY8" fmla="*/ 442800 h 442800"/>
              <a:gd name="connsiteX9" fmla="*/ 73801 w 5040560"/>
              <a:gd name="connsiteY9" fmla="*/ 442800 h 442800"/>
              <a:gd name="connsiteX10" fmla="*/ 21616 w 5040560"/>
              <a:gd name="connsiteY10" fmla="*/ 421184 h 442800"/>
              <a:gd name="connsiteX11" fmla="*/ 0 w 5040560"/>
              <a:gd name="connsiteY11" fmla="*/ 368999 h 442800"/>
              <a:gd name="connsiteX12" fmla="*/ 0 w 5040560"/>
              <a:gd name="connsiteY12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0560" h="442800">
                <a:moveTo>
                  <a:pt x="0" y="73801"/>
                </a:moveTo>
                <a:cubicBezTo>
                  <a:pt x="0" y="54228"/>
                  <a:pt x="7775" y="35456"/>
                  <a:pt x="21616" y="21616"/>
                </a:cubicBezTo>
                <a:cubicBezTo>
                  <a:pt x="35456" y="7776"/>
                  <a:pt x="54228" y="0"/>
                  <a:pt x="73801" y="0"/>
                </a:cubicBezTo>
                <a:lnTo>
                  <a:pt x="4966759" y="0"/>
                </a:lnTo>
                <a:cubicBezTo>
                  <a:pt x="4986332" y="0"/>
                  <a:pt x="5005104" y="7775"/>
                  <a:pt x="5018944" y="21616"/>
                </a:cubicBezTo>
                <a:cubicBezTo>
                  <a:pt x="5032784" y="35456"/>
                  <a:pt x="5040560" y="54228"/>
                  <a:pt x="5040560" y="73801"/>
                </a:cubicBezTo>
                <a:lnTo>
                  <a:pt x="5040560" y="368999"/>
                </a:lnTo>
                <a:cubicBezTo>
                  <a:pt x="5040560" y="388572"/>
                  <a:pt x="5032785" y="407344"/>
                  <a:pt x="5018944" y="421184"/>
                </a:cubicBezTo>
                <a:cubicBezTo>
                  <a:pt x="5005104" y="435024"/>
                  <a:pt x="4986332" y="442800"/>
                  <a:pt x="4966759" y="442800"/>
                </a:cubicBezTo>
                <a:lnTo>
                  <a:pt x="73801" y="442800"/>
                </a:lnTo>
                <a:cubicBezTo>
                  <a:pt x="54228" y="442800"/>
                  <a:pt x="35456" y="435025"/>
                  <a:pt x="21616" y="421184"/>
                </a:cubicBezTo>
                <a:cubicBezTo>
                  <a:pt x="7776" y="407344"/>
                  <a:pt x="0" y="388572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5323477"/>
              <a:satOff val="-8902"/>
              <a:lumOff val="-5490"/>
              <a:alphaOff val="0"/>
            </a:schemeClr>
          </a:fillRef>
          <a:effectRef idx="0">
            <a:schemeClr val="accent5">
              <a:hueOff val="15323477"/>
              <a:satOff val="-8902"/>
              <a:lumOff val="-5490"/>
              <a:alphaOff val="0"/>
            </a:schemeClr>
          </a:effectRef>
          <a:fontRef idx="minor">
            <a:schemeClr val="lt1"/>
          </a:fontRef>
        </p:style>
        <p:txBody>
          <a:bodyPr lIns="212137" tIns="21616" rIns="212137" bIns="21616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TW" sz="2000" b="1" dirty="0">
                <a:solidFill>
                  <a:schemeClr val="tx1"/>
                </a:solidFill>
                <a:ea typeface="華康超明體" pitchFamily="49" charset="-120"/>
              </a:rPr>
              <a:t>5.</a:t>
            </a:r>
            <a:r>
              <a:rPr lang="zh-TW" altLang="en-US" sz="2000" b="1" dirty="0">
                <a:solidFill>
                  <a:schemeClr val="tx1"/>
                </a:solidFill>
                <a:ea typeface="標楷體" pitchFamily="65" charset="-120"/>
              </a:rPr>
              <a:t>經過持續的適性服務智障者</a:t>
            </a:r>
            <a:r>
              <a:rPr lang="zh-TW" altLang="en-US" sz="2000" b="1" dirty="0" smtClean="0">
                <a:solidFill>
                  <a:schemeClr val="tx1"/>
                </a:solidFill>
                <a:ea typeface="標楷體" pitchFamily="65" charset="-120"/>
              </a:rPr>
              <a:t>的</a:t>
            </a:r>
            <a:endParaRPr lang="en-US" altLang="zh-TW" sz="2000" b="1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生活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功能是可以改善的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21519" name="AutoShape 2" descr="data:image/jpeg;base64,/9j/4AAQSkZJRgABAQAAAQABAAD/2wCEAAkGBxQTEhUUEhQUFBUVFRUUFBcUFRQYFRUQFRQWFhQUFBUYHCggGBolHBQUITEhJSkrLi4uFx8zODMsNygtLisBCgoKDg0OGxAQGy8lICQsLDQ3LTQ3LSwsLCwtLSwsNCwsNCwsLCwsLCwsLCwsLCwsLCwsLCwsLCwsLCwsLCwsLP/AABEIAMIBAwMBEQACEQEDEQH/xAAbAAEAAgMBAQAAAAAAAAAAAAAAAQQCAwUGB//EAEMQAAIBAwIDBAYGBwcEAwAAAAECAwAEERIhBRMxBiJBURQVMlOR0RYjYXGBk0JSYoKSstIkMzRyc6KzB6GxwXR14f/EABoBAQADAQEBAAAAAAAAAAAAAAABAgMEBQb/xAA0EQACAgECBQEHAwMEAwAAAAAAAQIRAxIxBBMhQVFSFCJhcYGhwTKRsSMzQnLh8PEFJNH/2gAMAwEAAhEDEQA/APIV86fKCgFAKAUAoBQCgFAKAUAoBQCgFAKAUAoBQCgFAKAUAoBQCgFAKAUAoBQCgFAKAUAoBQCgFAKAUAoBQCgFAKAUAoBQCgFAKAUAoBQCgFAKAUAoBQCgFAKAUAoBQCgFAKAUAoC21gwgE+V0GUwgZOrWqBycYxpwRvn8K05b0a+1mvKejX2uioDVKM6LF7ZtFy9ePrIkmXBz9U5YKT5E6DtV5Y5RSb7l54pQSb7mqCPUyqMZYhR5ZJwM/GqqLborGLbSL/EOCSQrIzlCI7g2raSxJmCsxK5Ud3CHfY/ZWs+HlFNvsb5OGnBNvszm1jRz0KEUWbqyaNI3bAEql03ydAcpk+W6mryxyjFSfc0lilGKk9mVqoZjNKJot3/D2iERYqebEsy6SThGZlAbIGDlD0zV543BJvuaZMThGMn3LcHAiYY5nnt4llLhBK0uo8sgPskbDbUPHxrSHDuUdVpfM1x8K5Q1uSS+JjdcDeN41eSEJKMxzazyGUbMdYGRg7EEZG21Q8ElJJ9+/YrLh5Rkotrr37HLzWTVOjGUWm0KgrRbs7BpI5ZFKhYUDvknJVnCDTgHJyw64q8Mbkm12NceFzTa7I1WcAdwpeOMH9ORiqLtnLMAcfCojDVKisIapKOxZHCm5cEjSRRpcLMyGRmXTyThg/d2JOAAM5JHStFgdJ3vf2Nlw0mk7XW/saLizZI4pGwFmDlN98I+hsjw72R+FUljkoqT7mUsUoxUns/wV6oZ0KAVAFAKAUAoBQCgFAKAUAoBQHquEj+y2n/2g/4oq7sX9pf6kehh/sr/AFouScRkll4rDI2Yo4r9o49KhEeGY8tkUDZvEnqSTmtnNyySg9kjpeRzyzxvZIu89p7m1ErGTRwv0iNQiOTdES95YyQHbuAhSQMp4b1MWpOCl4stFqbxqXi/qc2XiaTwrlru4ZLiApNNFEojLN342kSRjhhuFxgFRVJSjNXd9V2KSnCcbu6a7VXU6VxbpJK6S40Px3SwPQgxTd0/Yen41pNJtp+pGk4qTkpbal/CKF/xRXS7ic3k5WOQiN7eBY7aRG7jrplJiRThTgbg75qs5Qlqi39K2K5Jwlqi356VsLy9ninhtrZVeJ7eIRwlVMVxzYdTySDbUS5bfIxo8N6pObi4wgrVfuZznKDhjgrTX7nQ4TdvJNwpHfWPR7hsd3BkCXManbrsABWsZO4J/E2jJ3ji15+x5ngUBbh11gZ1S2SKfAsXfK6v3lz94rlxRuE/p/Jx4YN48nTx/J6Zrgn06CSdpjHaXGqGOAJaQPDH3dBZi2QwGCBuc71173FvttX5O7duEn22r4eTzHan2bL/AODF/wAs9cef9EPkefxX9vH8jHi7f2Gw/wA17/yQUl/Yj8yJr/1o/Nnf7Krp9XRyDvyXk00YI3FtykQnB6BnG3npJrfAqhFS8/g6uHjWOCl3l0/Yx7P3+mG2j1vbO7y6C0QktrzXIFxMFIfukhPIdfutGSXu7dX9epaM0lp26vtafX7FOxElrDIXuPRh6VJETbRGSaWWAYdFcsoWIHoCdzVcacE22l1+f0KYoyxRk3Uevz+iO1fu0c/E3iXDi0gk3RMq5ELPKUwVDru/TAIzWrqE5Nek2dQySkl/iaez05mk4bLOdUrT3MYdgNUtukakMxx3tLsVz9tZ4/fUZy3szxf1FDJPe39St2bGYuFZ3+o4p189LVbHXuL4yLY0v6a+MvyYw8daOLhRlbVFomEqnGDGJWg32/RjY4+7z3qnN0whe1mfPcYY29rZV47ZNYQiAH6yW5aXVsSbW2Om3z/ndtf26arkjyYOt2+nyK5YLh8bS3b6fI8xcys7szkl2ZmckAEuxJY4AAG56AVxTk5O2edkk5SbZrqhQUAoBQCgFAKAUAoBQCgFAb0u3AVQ7BUfmqAdhLgDWB54A+FXWSSVI0WWSjpT6XYW8cGRg7ZlDiU53cSnVIGPjqPWrc2epyvqy3Pnqcr6s3NxeciJea+If7rBwY/8rDvD7s0506SvYe0ZNKjexlxDjNxOUM0zvoOpASAqv+uFXALftEZ3PmatLiMklTZafF5ZqmzRNfSOCGdmDSGZsnrMQQZD+1gn41WWacrt7lZcRkldvcsXvHLmZBHLPI6bHSW2Yr7Osjd8ftE9Aas+JyOOmy74vK46bEXHLlYuSs8ix4I0hsYU9VVuqg+QIqI8RkiqTIhxWWC0xZgnFpgkaCVwkLa4gCBoffdSBke0ds43pzp1Vke0ZNOm9jK+41cTAiWaRw2klS3dJQkqdIwAcknON/HNTLiMklTZafF5ZKm+htn7R3b7PcSkYK41YBUrpIfHt7EjvZ61PtOSqsn2zNVWUJ7hn06mLaEEaZPsxgkhR9mWPxrKU5SST7GMskpJJ9i7ZcfuYUCRTyRoMkKrYGSck4q8M+SCpMvj4nJjWmL6FYcQl5vO5khlznmM7M+d8d5iTgZOB0FQ803LU31D4jI5KbfVG+x45cQpy4ZpI0JzhT0J2JUndT9owatHiMke5aHFZYXT3IsOM3EKskMzxqx1MFPVumrJyQ37Q3+2ojxGSN09yIcVkjdPciPjNwrFxPKHKopbW2opGQUBbqcYHX8an2jJd2Pa8t3fUS8YnaUTNK5lUYR87ouCMIBso3PQDrR8RkbTvYS4rJKSk3saob+RBGFkdRErrHg+wsn94F8tWd6qs01XXYhcRkVU9vybYL5mRIJZXFurFgqqraCQclAcHxO2oDepjkbWiT6EwzNrlyfum7jnFzNcCVdSrGsUUGsgyLDCO4XIJyxYsx3/AEsb4zV8+ZSktOyNOJzqUlo2RzppS7MzEszMWYnclmOST+JrCUnJ2zlnNzepmFVKigFAKAUAoBQCgO9ZlI7EzGGGWQ3aw/XCUgRm3kkOBHIu+UHj4muvEorE5NX1O7CoRwuco31JmtY7i2M0MQiljljjlSMuY3E2RG6B2LK2pdOnJG4NQ4RyRcoKmiHjjmg5Y1TXb5mmTs+QJAk0MksCs00SFyyBP7wKxUI5X9IKxxg+VQ+Gklur8ES4OSW6vx3O9HwhFjso4ls5nuFlZzJz9TFRKwKuANEaiPTsMlseBJrpjhioR6JtnZDBCMIqk2/j/BwLXgOYoJJJ4IluAeVrMhZiraDqVEOkZxljsNQ3rnXDNrVaSORcI2tTaSN8fBGVXSURJou0gkdjJqViH7q6QRoOnOcZ6edWjgdOMl3XUtDhmouMkujXU28d4QsTX4iETRwPCNWqUvErzlAi5GGbwbOQAdiatkwqLlS8fQtl4dQc9K6JL6Gh+zLgsnNiNwicx7cF+YEC6yM6dBkC76A2cVm+Fklv18GT4KaW6vx3MIOzxKwtJPBELgEwhzISxDFMMEQ6BkDLHbcb+UR4ZuKk2lYjwcnFSbSs5d5bNFI8bjDRuyMP2lJB+8bdaxnBxelnNkg4ScXui7wGySRpGl1GOCF53VThnCYCxq36JZmUZ8ATWmDGpy97ZdTbhcUck/e2Ss3DicEiSLNbRRkITC1sJA6yj2Vk1yESKehJwfGtNeKdpxr4mjy4Z3FxrwyxecIVvRFTlxa7TnSvIxCDS8ut2O/6KDYCpeBSUNPdF5cMpRhp6Npld+z7EQtBLHOk0vIRk1rifY6HWRQy7MDnHSqS4eSqnd9DKXCSVaWnbr6mu94IUUGOWKb63kMI9YZZ8ezpkVSVODhhtUT4dx72Rk4WUFun2+TMuKcC5KyHnQyGFxFMiFw0chJAA1qA4yCCVzg1M+HcFdp0Tk4WUE3adb/A7tnwdElvWlForQRxaI3M7QI0iQESNgamBEnn7THbAzXTDDHU3JLbY7IcPFSk5JdFtf3OTPwZ5JF2ghX0WO5kYFxGkTKCXfIJDkkd1QdyAKxngc5JJJdPoYZOHc5pRSXS/gam7PHUmmaExSRyTCYsyoI4v7zUrKHVgcDTpzuPtxX2aTaSaryZeySckk1T7m+z7PKZbX66KSCeYR615i7qV1xsrIGVyGAG3Vh060XD1JdU02WXCVKPVNN7kcQ4TpW5EYidY7tYVZTKXGrWViQMADjGGJ3yu2etXnhSUqXc0ycOoqdJdGjXc9nGUSgTQvLApeeJC+qNF9s6ioR9Oe8FJxvWcuGklur8GU+DlFbq/Hczi7MsTCrT26PcRpJCjGQswk9gNpQhMkYy2xOwzvUrhm0m2uuwjwcmk20r2OJNGVZlYYKkqw8mU4I+INc8k4umcsouLcWW+B2HPnjiJwrN32/ViUFpG/BFY/hV8UNc1Evgx8zIolvtDDERFcW6cuGdWwmSdEsbaXUk+amNv3jWvEQj0lDbY34rHBVPHtt9Ub5+yrrJLDzoGniVnaFDIWKKus6W0adWnfRnOPKpfCSXS1fgs+Bmulq/Bs4F2dDTWolkhUzNHIsDF9clsX3bKrpXUA2kFgWxtTHwzdOT37DFwbemUmur2OHxFAs0qgYCyyKB5KHYAfACsc0VGbS8nNnio5JJbWV6yMhQCgFAd2zkheyMEk6QuLtZhrSZgUEDxnHLRsHLjr5GuzFplicW66nfh0ywODkl17m234pFaqiQvzybiCedwjomi3bVHDHzAGYliSWwBsBvVlKGGNJ22y0Z4+HhSdttfsjpcT44fr3XiAMbiTkxR2yCcmTOIpCYAEUZIL6jkDI3NbPLvLUq+50vP1c9ar7mjhXGYEl4ezPgQQTpKdLnSz87SNh3s616Z61nDJH+n12sxx5YLlW9rOPfXiNb2KA5aGKRZRhu6zTFwMkYO2+2azyTTjCn3f8AJjmnGWOCT7v+Tsca43C/pJR88y/inTuuNUKI4ZtxtuRscHetsmWHvde6/B05c2N66feP4I4zxKEesdEqSG5ktpYdAkwQt0ZGViVGllUZOfPYmk5xTm090iMmSCeSSa6pUbm4jbpePxBZg2dciW+mTnekPEV5bHToCBmPf1YwKJweTm308dwpY3l57kq8dzi3d5GUsVVsmCEJJs3dbnu2Mkb90g7ZrHJOMowMMuWMo42u1mXHNE815cI40CbUgKsDIsshAIyBjHXB3x9xqM8VOUpp7URxMVknOcX0VGns/fJG7rLkRTRPBIVGWRXwRIo8SrKpx5A1nhmoS67NUY8PkUJPVs1RvFpawh3eeO5OhhDFEJwWkYYVpmZV5arnURnJxgZ6VrHFjj705Jo3hgxQuU5JrwdG14hbO1uJGjzHYtEpljd4kvOZI0ZkXHeUBvDIGR5VrGeP3E+yZvDJiax3XRMzvuMRtBBHJdcx47zmO1vDyxHDytIMB5SK2kjOcAknbIGanJkjoSbW62Jy5Y6EpSW62MeO8SieMiaWK5mMsZimghaOZYAxMrTOURdRXAC7nUc+GajI4ODcmr7VuVyyg4Nzkm+1bmfH+JxPDMJJortiALRxEy3Sd4bzyctVACZyCSWPSpm4aHqafjyTklBwbnJPx5+pq4rxmF5OIsr5E8VskR0v33jW2DjBG2OW+5wNqiWWDcuu8RLNC59d4/cym4pBLqhaTSsljaQ8zS+Eubco4VhpyULLgsAac2FKN7xr6kc6FKN7xq/DNHC47OJyDLFJNyZcSyRu1olzqTkjS0ep8LrJYgqCRsarjjjg1crf2K4oYcTScrf2LlzxyPFkHuFmeC85kpjhMaLFmM/VARqGUaCM4BJ6Ajer5MkVFW10a2NMuWOmKbVqS2NMnFYoRPpkSVjxCK6j0B9Lxq0kh7xUYI1KDnxzjNJZIx19e6ZE8sIKbtO2n9yJLm3hluriOdZTOlwIYgkokElzqzz8qFVU1sSQ3extUKUFN5dX07kRljjklm1Kn27laXicRurCQN3IIbFJTpbutFIWkHTLYBHTP2VlKcbg/FGM8kXLE72o53Eo1cz3CvkNduqrpYEpKZpEk36DCHbr0qmaOpymn3M88FOU8ifcscH4ilvDOw0PPKFgRHj1oIGOq4aQEaSGVQgB/WO2M1bh5xxxc+5bhskcUZZO/YsNxtZrWaGYRRkFJoOVCEBmU6HVhGu5ZGxk7DSN6lZVkg4ul3RZZo5YShJJd0WxxmH1pPca/qn5+ltL764GRe7jVuxA6VpzI+0ar6V+DVZYe16r6V+CbW7tnms7mSdYuStsk0ZSRpNdvgAxhVIKNhSTkY73XpS4ZJRlqqgnDLKE3JLT+DzPEJQ0srLurSyMpwRlWdiDg7jYiuTM08ja8nDxDUssmvJorIxFAKAUAoBUgVAFSC3w7hss7FYULlRlsYAVfNmJAX8TV4Y5T/SjTHinkdRVk8R4ZLAQJkKFhlc4IYeasCQ34Gk8cofqQyYp4/1Ip1mZigM54WRirqVYYyrAgjIBGQdxsQfxqzTT6lpRcXTMPnn8dxn/ALn4mot1RFuqFCBUAVIFAW+HcOlnYpChcgFjjAAUdWYkgAbjrVoY5TdRNMeKc3UUaFgYvoUFm1aQq94l84wun2t/Ko0u9PcjRJS011OhfdnrmFC8kTBQcMQVYKf29JOjy3xWksGSKto0nw2SCto5dZGAoBQCoAqQbIYWc4RWY4JwoJOAMk4HgACalRbdImMXJ0jDP/5+OM/+B8Ki3VC3VEVBAqQKgCgFAKAUAoBQCgFAKAVIO5wu4jFs8V1FMbeSVGEkOMrPGpwpDd2QYbOknbGRvjHThmoxaldPuduCajjalaT7o6MNtEgtm53pFh6SY3R05bRTSJuT4+yNfdOklema1pJLrqjf7G2mKS66oX9UapODx2qMLsElrxLdWGdQtoW13EyAddSlFHlrpyYY03Pz0Hs8MUZPJ5pGztBaKIjLFDaSRxzArLbSOU5BJCQ3UZbXrJ097bqfsqcsIpaox6fD8k58cFHVGPRPdePidTjNmkt7fzOtuvo4t1UTNIsLyyhQJJyCS2BkBRgHCjzNayhGeRtrZG88cJ5W5LZIr2PDrWW5tQfRmZ2mWeO1eQxlVhZ45AG3jOQQRnGQD5iqLFByW3yRmsGOU4vpvsnZzIruJrH0j0W3EqTpEg+tMeiSNn+uXXmVgIyM5G7Zxtg1/p6HLTsU/o6JT0fpdf8AZcktbVbrLLDFzbOKeFZjJ6MtzKqkiQg6tHtYycb/AHVOjGpq1uvpYWPCsibW8b+FnI7U2ZjkQ8lIg8an6pw8MrgkPJCQThDt3cnH41z8RBRa6V/BzcXjUWulfx9DahS3treXkxTPcNOSZg5VIoWRNCKrLhmLE6t8AYxvV4qEMak1bZpBY8WFTcbbO7HFHb+sESGN4/RoZlWXmMQkphYROQ4yoLH7dhvXRCMcblS7X/sdWOEcTnS/xv8A2PL9mLpoZ1lVGl5Suzhcg8rQVdwwHcwGJz4VxYZNT1JWefw83HIpJWdKysICkvq+eWNzBIHgmiTL24GZFWRcoTpGRsDtkEV0RSk28cur7M6YpSt4pW32ZhccPjFzw9Ao0TQ2byDJ7zSyMJCd/EAdKzljinDpvRnPFBSx9N0r/cs3kcMEEki28ckg4jcQJzdZjSFBkAorDUR0GT4k74FayjjxxlLTszecMWKMpabqVI3z2FvGlzMIAw9Fs7mGNmcrE9xJo0sQwLIG3IzkrtkdassWNXJrpVkrDiSc2ulXRhacMhuGs5TGIxKLrnxxFlVvRVD5iBJK6gQCM7eFUjihkcZVV30KwwQzaZpUm3a+RQTl3NrNKYIoZIHtyOTrCtFNJyyjhmOWBIOrYneoqGVNpVRTTjzKTjGtP8HoLSaKLiNxBHbQKkSXQUnmmQgQFmDNzMEE5GMbKcdd63hojm0KJ1Q5cOI5cY9tzm9noIJYo9EdpLKzy+kQyO8cxUt9UtkzPpACnxyc4rLFHHKPRdf+bGOGOKcOkU3fVf8Aw8nPGVZlYFSrFSp6qwJBU/aMYrhmqbR5uRVJowqpQUAoBQCgFAKAUAoBQCgFAdHh3GHiR49EUsbkM0cyll1gYDrpYMrYJGQRW2PLoVNWjfFn0LS1a8E3PEGn5cOIIIg+VVAyRCRhpMkrMWZjjbJOwq8sutaIqkaSz8xLHFKKOj2l7QNJcQMkmv0SKKNJAO6864aWVcjdSwUb9eXnoa14nL1jFPY24vO04xTvT/JR4jx15UdBFBCsrK83JRwZWQ6lDFnYBdXewoG4H3VnLiLi0lVmUuLuLUYpXuzfJ2olMzylIcyoI5k0OY5gMANIpf2u6u66cYo+Jd3Xz+IfGNvVXan8TBO0kqyRPGkMYh5nLjRH5eqRdLu+XLu2PEttjbxy9pprTGqJ9spx0xSSOcl4wg9HGNHMWUnB160RkGDnGMOfDyrPmvS4+THnvRKFbnQi7RyhtRWJwYI7ZkdGMbQxgaNQ1Z1bZ1Ajer+0O1a7Uae1u1aVVVFTiXEmm0ArGiRqUjjiVlRFZizHvMzFmJ3JO+B0quXNrSSVJFM3EcxKKVJG6z40yR8po4ZkDF0E6u2hyAG0lHU4OBlScHFMebStMlaJxcRojpkrRD8bmJuGYqzXKhZSV/RDKQEAIC4CKo67D8as+Jk235VFnxcnKTa3VfIr8Nv3gkEkRwy56gEFSMMrKdiCCQRWMJuEtSMMeSWOSlEuS8dbS4jht4DIpR2hSQOY29pFLyMI1IyDpAOD1Fb+0pL3YpPydK4tR/RFJvubLftLIghPLt2eAKsUskbNIsasWVNnCkDJAJXIzsQd6iPEUlatoiHF6Urim1sy4nHwLMqywzSS3k08kciOVGtFIkXSwK94sB3uhIOa250Xjba3exv7RHlNySdy2HDu0RCXskvKaWZbdEjZDymRZFVo1QHuqsYONwRjOc70hxGrU342GPitWuUq26I5p4/LzYpE5cXIBEKRqRGiscvsxYsW/SJJzWMuJdrSqo55cW7joVURecaZ05axwQxl1kdYUdeY6506yzsdIySFGADSXEe7piqJlxXu6YxSvcyj4/KLp7oiMvIZNalW5ZEilWXTq1AYP62ahcQ+ZzCvtUubzaNlt2idFReTbOInZ4eYkh5Wp9elcSDUoPQPqq0eIS/x+XwLQ4pR/wAV02+ByZ5WdmdyWZ2Z3Y9WdiWZj95JrCc3OWpnNkyPJJyfcwqhQUAoBQCgFAKAUAoBQCgFAKAUAoBQCgFAKAUAoBQCgFAKAUAqQKgCgFAKAUAoBQCgFAKAUAoCM1NE0xmlCmM0FMZpQpjNBTGaCmM0oUxmlCmM0oUxmlCmM0oUxmlCmM0oUxmlCmM0oUxmlCmM0oUxmlCmM0FMZpQpjNKFMZpQpjNKFMZpQpjNKFMZpQpjNKFMZpQpjNKFMZpQpjNKFMZpQpjNKFM+leq4Pcw/lp8q9jRHwfUcnH6USOFwe5h/LT5U0R8Dk4/SiG4ZB7mH8tPlTRHwOVj9KA4ZB7mH8tPlTRHwOVj9KJ9WQe5h/LT5U0R8DlY/SiPVkHuYfy0+VNEfA5WP0oerIPcw/lp8qaI+BysfpQ9WQe5h/LT5U0R8DlY/Sh6sg9zF+Wnypoj4HKx+lE+q4Pcw/lp8qaI+COVj9KNE9rbKyIYY8yMVXEK41BGcgtjA7qMfwqVji+w5WP0olrS3Eix8iPUwZh9SunCY1d7TjO426700LwOVj9KKztahgDFCF0zMXMaADkSRxuDlemZOvTumnLXgcrH6UWLy0t41LNBHgEA4ijyMkAbH7SB+NFCL7DlY/SjavDYckG2jUjfeOEjrjquaOEV2HKx+lGlre31uggRmjjEjAQpurFggXI7xJR9h+qacteBysfpRufh0Az9RFkAnAjjJwPuFRoj4J5WP0oyHDIcbwRA4GQY48jPgcDGaaI+BysfpQ9Vwe5h/LT5U0R8DlY/Sh6sg9zD+Wnypoj4HKx+lD1XB7mH8tPlTRHwOVj9KHqqD3MP5afKmiPgcrH6UPVkHuYfy0+VNEfA5WP0oj1ZB7mH8tPlTRHwOVj9KJ9Vwe5h/LT5U0R8Dk4/Sh6rg9zD+Wnypoj4HKx+lD1XB7mH8tPlTRHwOVj9KHquD3MP5afKmiPgcnH6UPVcHuYfy0+VNEfA5OP0oeq4Pcw/lp8qaI+BysfpRHquD3MP5afKmiPgcrH6USOFwe5h/LT5U0R8Dk4/SifVcHuYfy0+VNEfA5WP0osipNBmpBBNAKgCpABoBQCgJzQEE0BzuJjM1pjJxM5OAThTbTqCfIamUfeRVo9yDOc/2mHrtHPnY4GoJpyfDODjPXBotmDXNwlWDAu/eS5jPsbLcyLJJju9QVGM58c5pqBn2hy0LAZ1MyY0jJzzFJIGD0AJ/CoW4HG52WKdoTI7hGYEBWIAOMrhQurvZAxuR4gbTXUHIvipF89sJNLWcZiZFm3kU3YXS5GS2Sg65LE9TmrEFi4YCe69oM1pAY8a8nR6TqKkdCC0f8Q86jsDKBxnRPkIbS1EedQPMKSC40nqJs8rp3h4Yycn8CSs9q5QicyGReHpqGuQYuyO9kKQOaDjbzPQnBEkHorU9xM5zoTOeurQNWc+Oc1R7kmwNUEg1AIzUgUBFATmgFAM0AoCSaACgJzQEaqAxqATQGNAM1IGaAmgFAKAjNQCQaAkGhBGqhJFSClBxZS2kiSPMZmUyLpDQDTlxvlQNa7MFbcHGKtRBujvwzaCHDaFlAYbmNiQGABO+26nDDIyBmoaBCcSDIJMtguYlz7RkEpgCgE9S40ijTugbLa916wCwKPocEjZwqsN1JB7rqQQT1qGqBvWQjoT8T0oCAxqAQWoSRmgJoBmgGaAigJzQCgFAM0ABoBmgFAQaAjNAM0AzQEZoCaAUAoCCaAyDUBBNAM0AzQGLNgZ8P/VAcXiERnhuCqyGWS2ljQNHIojiYA95nUd935eRk4AUfr1pVEF2IiW4565CC3ZcspHfmlikCHPRgsLal6jIzjIqHswUIEZYIWKsOXetKw0kHl+nStqweo0ur/dvU9wdKwhIaeQjAklXSf1ljhRS4811Flz5oaq9kC7mqkkZoATQEUBIoBQDNAM0AoBQE0BANAM0ADUBOaAaqA1mgGaAmgINAZZoDEmgBNAM0Bsto9Top21Mq/EgZpuQer+iKe8f4LWmhCx9Ek943wWmhCyPoinvH+C00IWPoinvH+C1OhCyfoknvH+ApoQsk9k196/wFNCFkfRJPeP8FqOWhZLdk1PWV/gKnQLI+iSe8f4LUaELA7JJ7x/gtNCFj6Ip7x/gtOWhZT4v2eWGJpA7EjTsQMbsB/7qHGkLPO5qgIzQknNARmgJzQANQDVQEZoDIUBGaAE0AoDDNAM0BOaAZoCM0AoBmgGaAs8P/vY/9RP5hUrcg+lk1u3RBWXiMR6Sxn7nX51ks0H3RGpeTekoPQg/dV1JPYmzRLxGJThpEB8iwB+GapLNji6ckUeSK7m6SdVGpmUDzJAHxq8pxStss2ka4L1Hzy3VsddLA4+/FRDLCf6XZCknszzvYvjbyWkk13c28miRg0kR0xIgVDpLMqgkas5G243rpywqVRTKY5+7cmae0/biOCCKa1MVyJJ1gJWQaUJVmJOnOSNPTbrU48Dk2pdKVieVRVo9Bf8AG7eBlSaeKJn9lZHVS2+NgT51lGEpK0i7kk6Z5XsneyPxbiSPI7JHyhGrMxVAeulScD8K3yxSwwdeTLG28kj3NcxucntV/hZP3P51qstgjwVYliM0AzQE5oADQA0BFAM0AoBmgGaAnNAY0BFAM0AoBmgJzQEA0BNAb+Gn62P/AFE/nFStyD6ZJ0P3GtpbFXsfMPpbaRDvTqfsXMoP4oDj8a48H/juJe8a+ZwRklud/sZ2ygu5JI4lkAjTWWkChSMgbAEn44r0J8LLDG5M6cWVStFqcQtDJybcsulzzMKBkA94FjqOD5CvInypY5aIWuvX/nUpLQ4vTEmzlh9HtxKhlfDctANRO5HTpjA8fKmOWPkwU1b7LcRcdEdXUxhXF8mIuTqibK93fZt+6SPAfCmNVxUajptbf9ELplVKuh8l4cS/D7W3JIjn4oVkwcZUJAoB/jJ+8A+FfVPpklLxEyXWCXlnsf8AqzweGGO0eFFi/tMcZVFChlCuULAdSuGAP7Zrl4Wbk5X16G2eKSVeSz2Pso7riXE5bhFlaOUQIJFDBYw0ibA7biNf+/maZZOGKCi9xjSnOTZP/T21EXFeJRqSVXlhcnJCZOlc/sjC/hTO7xQfzJxKskkfSa4zpOR2r/wsn7n861WWwR4AGsSxGaAUAzQE6qAFqAZoCKAZoCQaAgmgJzQGOaAnNARmgIzQEGgJzQEE0BINAWOG/wB9F/qR/wA4qVuQfTpVyCPMEfGtyrPiyf8ARy6AA59vt9kn9Nel7dHwcfssvJ6nsJ2AlsnmMssbrLCYvq9WRk5z3hXLxeaOeGmqNMeBxu3uemtOFzrHyWkTl4YZVTzCpztvsOv2/wDuvJx8PljDluSr7lo45qOm+hXg4HMhjZHj1RgoMhtLISTv5HvH/tWceEyQcZRatFFhlGmnsWm4XLzkmLozAFWGCF0HOydTtk9eta8ifMjkb6r/AJ0NHjk5KVnkLf8A6ayCw9HMyCZLk3MMihtKtoVdLA7/AKJ+44O+MV7D4pa9VdKopyHoq+5Z452Ovb1IfSbiDmRSq2I1cRiMA6jg7vIx0+QABx1OYhmhBvSt0TLHKSVstT9lbqG+lubCaFFuQOck6OwDj9NAhGo5ycEjdj57VWWEsajNbFuXJT1Re5Z7JdkntLq6naUSCfTjOdeoEs7udhksxOAMCoy5lOMY1sTjx6ZN+T11YGpyO1n+Fk/c/nWqy2CPnwNYliaAgmgBNARmgANAM0AzQE0BJNAM0BjmgIBoCc0BjmgAoCdVAQTQDNAM0BZ4Yfrov9SP+cVK3IPqNbkE0BhKxCkgZODgdMnGwzQHFDXSL3jH3camYjDDUxYltsADSOnnV/dKe8ZrJc7Ehc/qjTq09zf28E7sOo6fbioekWzOyuJ2YkhNHkpUn2SfaDY66B9xo1FBNmqBroLuFc+YZSCSwJAO227KNttPjnZ7o6mSTXJGdKnugrpK4Y+Izq+7H2dd6e6PeMInus9FJzuMphcxpgDDdNQbOd8E4ztU+6PeOnw8yafrcav2enQE+J8cj8Kq67FkWqgk4/a3/Cyfuf8AItVlsD57WJYZoCKAmgIzQDNATQEA0BOaAA0ABoBQGNAC1AKAUBGaAjNATQCgLXDT9dF/qR/zipW5DPqVbkE0BX4hjlSZyBobOn2saTnT9tStyHscGJoQJEZ2R3V1cFchQQBgacgDbujP6WOtXdlFRqk9HYluY2CGctpbdWZSdx3gMov3lhinvEdBotwx+tfbShDI+nUozpIxgk43B8QPKlyY91E6YeglcKBI+0ZCgBkU+Gc6guMeIbzxU2/BPTyZXgjKoSX0BDHkBfZjlVMnxOptG2+1QrDotWV1FDqAZnLvuNJ1Z1LGc4G5zv5neoabCaRv9fR77MQC4yBkHQhct92BUaGW1It2vEo5G0o2TjPQjYHGQSN+o+NQ01uSmmUu13+Fk/c/nWqS2JR89zWJYigFAQWoCQaAUAzQCgIoATQE5oCaAwoAKAZoBmgBoCM0AzQEmgLHDD9dF/qx/wA4qVuQz6rW5AoCHUEEEZB2IPQg9QaA0Cxj92m2Md0eDax8G73371NsikYycNiI0mNcYK9B7JBBAPh1NLYpGXoMeMaEx/lHlj/xtS2KQaxjPWND+6PPV/53++otikSbKM4yid3OO6NtXtY8s0tikYNw6I5zGhz1yo33zU6mKRk1jGesaefsjqdielLYpGcdqinKqoOCMgDOCckfGotijmdrv8JJ+5/yLVZbEnzqsSxJNARmgFABQDNAA1ACaAigFASKAZoCKAnNAKAgGgJJoDGgFATmgMo5CpDDZgQQftByKA6q9pbr3v8Asj/pq2pkEntLde+/2R/001MGJ7TXXvf9kf8ATTUwB2muven+CP8AppqYH0muve/7I/6aamKJHaW696f4I/6aamB9Jbr3p/gj/ppqYB7S3XvT/BF/TTUwR9Jrr3p/gj/ppqYJPaa696f4I/6aamDH6TXXvf8AZH/TTUwarzjk8iFJJNSnGRpQZwcjcLnqKjUwc/NQSTQEA0BIFADQEA0AzQA0AFAM0AoBmgIoAaAnwFAKAgUBFAQfCgMqAigM1oCKAxagINAZLQGRoAKAigIoA1AY0BNAZUBC0AFAZCgMaAmgIFAQaAlaAyagMBQEE0B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64515" name="Picture 3" descr="C:\Users\Jiann\Desktop\Intellectual_Disability_11th_edition_13130115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95" y="1333631"/>
            <a:ext cx="1643563" cy="123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83886" y="1481138"/>
            <a:ext cx="8860114" cy="4540150"/>
          </a:xfrm>
          <a:prstGeom prst="rect">
            <a:avLst/>
          </a:prstGeom>
          <a:noFill/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spPr>
      </p:sp>
      <p:sp>
        <p:nvSpPr>
          <p:cNvPr id="10" name="手繪多邊形 9"/>
          <p:cNvSpPr/>
          <p:nvPr/>
        </p:nvSpPr>
        <p:spPr>
          <a:xfrm>
            <a:off x="2397674" y="3672749"/>
            <a:ext cx="5122521" cy="362459"/>
          </a:xfrm>
          <a:custGeom>
            <a:avLst/>
            <a:gdLst>
              <a:gd name="connsiteX0" fmla="*/ 0 w 3987051"/>
              <a:gd name="connsiteY0" fmla="*/ 0 h 362459"/>
              <a:gd name="connsiteX1" fmla="*/ 3987051 w 3987051"/>
              <a:gd name="connsiteY1" fmla="*/ 0 h 362459"/>
              <a:gd name="connsiteX2" fmla="*/ 3987051 w 3987051"/>
              <a:gd name="connsiteY2" fmla="*/ 362459 h 362459"/>
              <a:gd name="connsiteX3" fmla="*/ 0 w 3987051"/>
              <a:gd name="connsiteY3" fmla="*/ 362459 h 362459"/>
              <a:gd name="connsiteX4" fmla="*/ 0 w 3987051"/>
              <a:gd name="connsiteY4" fmla="*/ 0 h 36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7051" h="362459">
                <a:moveTo>
                  <a:pt x="0" y="0"/>
                </a:moveTo>
                <a:lnTo>
                  <a:pt x="3987051" y="0"/>
                </a:lnTo>
                <a:lnTo>
                  <a:pt x="3987051" y="362459"/>
                </a:lnTo>
                <a:lnTo>
                  <a:pt x="0" y="362459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b" anchorCtr="0">
            <a:noAutofit/>
          </a:bodyPr>
          <a:lstStyle/>
          <a:p>
            <a:pPr lvl="0" algn="l" defTabSz="711200">
              <a:lnSpc>
                <a:spcPts val="17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sz="1600" b="1" kern="1200" dirty="0" smtClean="0">
                <a:latin typeface="+mj-ea"/>
                <a:ea typeface="+mj-ea"/>
              </a:rPr>
              <a:t>1</a:t>
            </a:r>
            <a:endParaRPr lang="zh-TW" altLang="en-US" sz="1600" b="1" kern="1200" dirty="0">
              <a:latin typeface="+mj-ea"/>
              <a:ea typeface="+mj-ea"/>
            </a:endParaRPr>
          </a:p>
        </p:txBody>
      </p:sp>
      <p:pic>
        <p:nvPicPr>
          <p:cNvPr id="58" name="圖片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21" y="2623837"/>
            <a:ext cx="3305245" cy="3010379"/>
          </a:xfrm>
          <a:prstGeom prst="rect">
            <a:avLst/>
          </a:prstGeom>
        </p:spPr>
      </p:pic>
      <p:sp>
        <p:nvSpPr>
          <p:cNvPr id="59" name="文字方塊 58"/>
          <p:cNvSpPr txBox="1"/>
          <p:nvPr/>
        </p:nvSpPr>
        <p:spPr>
          <a:xfrm rot="20979068">
            <a:off x="3939200" y="2144825"/>
            <a:ext cx="4301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+mj-ea"/>
                <a:ea typeface="+mj-ea"/>
              </a:rPr>
              <a:t>1.</a:t>
            </a:r>
            <a:r>
              <a:rPr lang="zh-TW" altLang="en-US" sz="1600" b="1" dirty="0" smtClean="0">
                <a:latin typeface="+mj-ea"/>
                <a:ea typeface="+mj-ea"/>
              </a:rPr>
              <a:t> 個體功能之優劣是與同齡同種者相較之結果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63" name="文字方塊 62"/>
          <p:cNvSpPr txBox="1"/>
          <p:nvPr/>
        </p:nvSpPr>
        <p:spPr>
          <a:xfrm rot="21321892">
            <a:off x="4540281" y="4105279"/>
            <a:ext cx="4301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+mj-ea"/>
                <a:ea typeface="+mj-ea"/>
              </a:rPr>
              <a:t>4.</a:t>
            </a:r>
            <a:r>
              <a:rPr lang="zh-TW" altLang="en-US" sz="1600" b="1" dirty="0" smtClean="0">
                <a:latin typeface="+mj-ea"/>
                <a:ea typeface="+mj-ea"/>
              </a:rPr>
              <a:t> 對個體弱勢能力的描述旨在發展其需求與支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r>
              <a:rPr lang="zh-TW" altLang="en-US" sz="1600" b="1" dirty="0">
                <a:latin typeface="+mj-ea"/>
                <a:ea typeface="+mj-ea"/>
              </a:rPr>
              <a:t> </a:t>
            </a:r>
            <a:r>
              <a:rPr lang="zh-TW" altLang="en-US" sz="1600" b="1" dirty="0" smtClean="0">
                <a:latin typeface="+mj-ea"/>
                <a:ea typeface="+mj-ea"/>
              </a:rPr>
              <a:t>   持計畫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64" name="文字方塊 63"/>
          <p:cNvSpPr txBox="1"/>
          <p:nvPr/>
        </p:nvSpPr>
        <p:spPr>
          <a:xfrm rot="21191055">
            <a:off x="4385418" y="3478110"/>
            <a:ext cx="4301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+mj-ea"/>
                <a:ea typeface="+mj-ea"/>
              </a:rPr>
              <a:t>3.</a:t>
            </a:r>
            <a:r>
              <a:rPr lang="zh-TW" altLang="en-US" sz="1600" b="1" dirty="0" smtClean="0">
                <a:latin typeface="+mj-ea"/>
                <a:ea typeface="+mj-ea"/>
              </a:rPr>
              <a:t> 個體優弱勢能力是可以並存的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65" name="文字方塊 64"/>
          <p:cNvSpPr txBox="1"/>
          <p:nvPr/>
        </p:nvSpPr>
        <p:spPr>
          <a:xfrm rot="21098452">
            <a:off x="4624886" y="2721931"/>
            <a:ext cx="4123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+mj-ea"/>
                <a:ea typeface="+mj-ea"/>
              </a:rPr>
              <a:t>2.</a:t>
            </a:r>
            <a:r>
              <a:rPr lang="zh-TW" altLang="en-US" sz="1600" b="1" dirty="0" smtClean="0">
                <a:latin typeface="+mj-ea"/>
                <a:ea typeface="+mj-ea"/>
              </a:rPr>
              <a:t> 個體能力之鑑別係透過適性且公平的評量</a:t>
            </a:r>
            <a:endParaRPr lang="zh-TW" altLang="en-US" sz="1600" b="1" dirty="0">
              <a:latin typeface="+mj-ea"/>
              <a:ea typeface="+mj-ea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67" y="188640"/>
            <a:ext cx="1060658" cy="1060658"/>
          </a:xfrm>
          <a:prstGeom prst="rect">
            <a:avLst/>
          </a:prstGeom>
        </p:spPr>
      </p:pic>
      <p:sp>
        <p:nvSpPr>
          <p:cNvPr id="18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信念分享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幾句可作為工作信念的名言（六）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03207" y="6051829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+mj-ea"/>
                <a:ea typeface="+mj-ea"/>
              </a:rPr>
              <a:t>註：</a:t>
            </a:r>
            <a:r>
              <a:rPr lang="en-US" altLang="zh-TW" sz="1600" b="1" dirty="0" smtClean="0">
                <a:latin typeface="+mj-ea"/>
                <a:ea typeface="+mj-ea"/>
              </a:rPr>
              <a:t>AAIDD</a:t>
            </a:r>
            <a:r>
              <a:rPr lang="zh-TW" altLang="en-US" sz="1600" b="1" dirty="0" smtClean="0">
                <a:latin typeface="+mj-ea"/>
                <a:ea typeface="+mj-ea"/>
              </a:rPr>
              <a:t>是美國智能障礙協會的簡稱</a:t>
            </a:r>
            <a:endParaRPr lang="zh-TW" altLang="en-US" sz="1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26390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9" grpId="0" autoUpdateAnimBg="0"/>
      <p:bldP spid="63" grpId="0" autoUpdateAnimBg="0"/>
      <p:bldP spid="64" grpId="0" autoUpdateAnimBg="0"/>
      <p:bldP spid="6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BD0A909-D35E-4A75-8839-300C9A6B5A1C}" type="slidenum">
              <a:rPr kumimoji="0" lang="zh-TW" altLang="en-US" sz="1400">
                <a:solidFill>
                  <a:srgbClr val="5C8787"/>
                </a:solidFill>
              </a:rPr>
              <a:pPr eaLnBrk="1" hangingPunct="1"/>
              <a:t>11</a:t>
            </a:fld>
            <a:endParaRPr kumimoji="0" lang="zh-TW" altLang="en-US" sz="1400" dirty="0">
              <a:solidFill>
                <a:srgbClr val="5C8787"/>
              </a:solidFill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67" y="188640"/>
            <a:ext cx="1060658" cy="1060658"/>
          </a:xfrm>
          <a:prstGeom prst="rect">
            <a:avLst/>
          </a:prstGeom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897145" y="2348880"/>
            <a:ext cx="37445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預祝一整學期的  </a:t>
            </a:r>
            <a:endParaRPr lang="en-US" altLang="zh-TW" sz="3600" b="1" dirty="0" smtClean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平安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與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順心</a:t>
            </a:r>
            <a:endParaRPr lang="en-US" altLang="zh-TW" sz="36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7" y="1628800"/>
            <a:ext cx="4628912" cy="462891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3944403"/>
            <a:ext cx="677108" cy="1296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信念</a:t>
            </a:r>
            <a:endParaRPr lang="zh-TW" altLang="en-US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19872" y="3941942"/>
            <a:ext cx="677108" cy="1296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責任</a:t>
            </a:r>
            <a:endParaRPr lang="zh-TW" altLang="en-US" sz="32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9552" y="367167"/>
            <a:ext cx="8280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融合教育班級經營信念分享</a:t>
            </a:r>
          </a:p>
        </p:txBody>
      </p:sp>
    </p:spTree>
    <p:extLst>
      <p:ext uri="{BB962C8B-B14F-4D97-AF65-F5344CB8AC3E}">
        <p14:creationId xmlns:p14="http://schemas.microsoft.com/office/powerpoint/2010/main" val="1873941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1261" y="5487731"/>
            <a:ext cx="8743227" cy="100751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zh-TW" altLang="en-US" sz="1800" b="1" dirty="0" smtClean="0">
                <a:solidFill>
                  <a:schemeClr val="tx2"/>
                </a:solidFill>
                <a:latin typeface="+mj-ea"/>
                <a:ea typeface="+mj-ea"/>
              </a:rPr>
              <a:t>定義：所謂融合教育，是一開始即將身心障礙學生安置於普通教育情境而不將之隔離，</a:t>
            </a:r>
            <a:r>
              <a:rPr lang="zh-TW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並由普通班級教師來照顧班上的每一位學生，但必須給予普通班級教師適當的支持系統</a:t>
            </a:r>
            <a:r>
              <a:rPr lang="zh-TW" altLang="en-US" sz="1800" b="1" dirty="0" smtClean="0">
                <a:solidFill>
                  <a:schemeClr val="tx2"/>
                </a:solidFill>
                <a:latin typeface="+mj-ea"/>
                <a:ea typeface="+mj-ea"/>
              </a:rPr>
              <a:t>（如：諮詢教師）、相關服務（如：輔導諮商）、以及教師成長。</a:t>
            </a:r>
          </a:p>
        </p:txBody>
      </p:sp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pic>
        <p:nvPicPr>
          <p:cNvPr id="24580" name="Picture 2" descr="http://thumbs.dreamstime.com/z/integration-inclusion-exclusion-separation-schema-3151189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195402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http://www.isec2000.org.uk/abstracts/papers_c/correia_12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6280249" cy="385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516216" y="4797152"/>
            <a:ext cx="1368152" cy="175789"/>
          </a:xfrm>
          <a:prstGeom prst="rect">
            <a:avLst/>
          </a:prstGeom>
          <a:noFill/>
          <a:ln w="28575">
            <a:solidFill>
              <a:srgbClr val="CC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563564" y="4797152"/>
            <a:ext cx="1152452" cy="216024"/>
          </a:xfrm>
          <a:prstGeom prst="rect">
            <a:avLst/>
          </a:prstGeom>
          <a:noFill/>
          <a:ln w="28575">
            <a:solidFill>
              <a:srgbClr val="CC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941037" y="4797152"/>
            <a:ext cx="1071123" cy="216023"/>
          </a:xfrm>
          <a:prstGeom prst="rect">
            <a:avLst/>
          </a:prstGeom>
          <a:noFill/>
          <a:ln w="28575">
            <a:solidFill>
              <a:srgbClr val="CC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融合教育的意涵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BD0A909-D35E-4A75-8839-300C9A6B5A1C}" type="slidenum">
              <a:rPr kumimoji="0" lang="zh-TW" altLang="en-US" sz="1400">
                <a:solidFill>
                  <a:srgbClr val="5C8787"/>
                </a:solidFill>
              </a:rPr>
              <a:pPr eaLnBrk="1" hangingPunct="1"/>
              <a:t>13</a:t>
            </a:fld>
            <a:endParaRPr kumimoji="0" lang="zh-TW" altLang="en-US" sz="1400" dirty="0">
              <a:solidFill>
                <a:srgbClr val="5C8787"/>
              </a:solidFill>
            </a:endParaRPr>
          </a:p>
        </p:txBody>
      </p:sp>
      <p:pic>
        <p:nvPicPr>
          <p:cNvPr id="18436" name="Picture 6" descr="http://pixabay.com/static/uploads/photo/2012/04/13/00/21/head-31217_64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21209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http://t1.gstatic.com/images?q=tbn:ANd9GcScB08s7oh5_20XC5kE2Uq1MdXXsrPT9EcHVuT9bU4v4r63R3qv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89138"/>
            <a:ext cx="225107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文字方塊 7"/>
          <p:cNvSpPr txBox="1">
            <a:spLocks noChangeArrowheads="1"/>
          </p:cNvSpPr>
          <p:nvPr/>
        </p:nvSpPr>
        <p:spPr bwMode="auto">
          <a:xfrm>
            <a:off x="1187450" y="27082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特師</a:t>
            </a:r>
          </a:p>
        </p:txBody>
      </p:sp>
      <p:sp>
        <p:nvSpPr>
          <p:cNvPr id="18439" name="文字方塊 8"/>
          <p:cNvSpPr txBox="1">
            <a:spLocks noChangeArrowheads="1"/>
          </p:cNvSpPr>
          <p:nvPr/>
        </p:nvSpPr>
        <p:spPr bwMode="auto">
          <a:xfrm>
            <a:off x="4500563" y="263683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普師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468313" y="4292600"/>
            <a:ext cx="251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/>
              <a:t>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有效學習策略的教導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468313" y="4652963"/>
            <a:ext cx="273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/>
              <a:t>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課程與教學的適性調整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468313" y="5013325"/>
            <a:ext cx="251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/>
              <a:t>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正向學習態度的助長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468313" y="5373688"/>
            <a:ext cx="2519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/>
              <a:t>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特殊需求的診斷評量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3635375" y="429260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/>
              <a:t>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學科領域內涵的嫻熟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635375" y="4652963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/>
              <a:t>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課程目標與進程的掌控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3635375" y="5013325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/>
              <a:t>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核心教學內容的設計</a:t>
            </a: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3635375" y="5373688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/>
              <a:t>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常態教學的運作</a:t>
            </a:r>
          </a:p>
        </p:txBody>
      </p:sp>
      <p:sp>
        <p:nvSpPr>
          <p:cNvPr id="18" name="十字形 17"/>
          <p:cNvSpPr/>
          <p:nvPr/>
        </p:nvSpPr>
        <p:spPr>
          <a:xfrm>
            <a:off x="2843213" y="2852738"/>
            <a:ext cx="433387" cy="431800"/>
          </a:xfrm>
          <a:prstGeom prst="plus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＞形箭號 21"/>
          <p:cNvSpPr/>
          <p:nvPr/>
        </p:nvSpPr>
        <p:spPr>
          <a:xfrm>
            <a:off x="6300788" y="2781300"/>
            <a:ext cx="484187" cy="484188"/>
          </a:xfrm>
          <a:prstGeom prst="chevron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7164388" y="2205038"/>
            <a:ext cx="10795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8800">
                <a:solidFill>
                  <a:srgbClr val="C00000"/>
                </a:solidFill>
                <a:latin typeface="Eras Bold ITC" panose="020B0907030504020204" pitchFamily="34" charset="0"/>
              </a:rPr>
              <a:t>2</a:t>
            </a:r>
            <a:endParaRPr lang="zh-TW" altLang="en-US" sz="880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6588125" y="4221163"/>
            <a:ext cx="2268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/>
              <a:t>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妥善關照全體學生</a:t>
            </a:r>
            <a:endPara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的學習需求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6588125" y="4868863"/>
            <a:ext cx="2268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/>
              <a:t> </a:t>
            </a: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營造友善向上的學</a:t>
            </a:r>
            <a:endParaRPr lang="en-US" altLang="zh-TW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習環境</a:t>
            </a:r>
          </a:p>
        </p:txBody>
      </p:sp>
      <p:sp>
        <p:nvSpPr>
          <p:cNvPr id="26" name="圓角矩形圖說文字 25"/>
          <p:cNvSpPr/>
          <p:nvPr/>
        </p:nvSpPr>
        <p:spPr>
          <a:xfrm>
            <a:off x="6588125" y="1484313"/>
            <a:ext cx="2232025" cy="576262"/>
          </a:xfrm>
          <a:prstGeom prst="wedgeRoundRectCallout">
            <a:avLst>
              <a:gd name="adj1" fmla="val -48713"/>
              <a:gd name="adj2" fmla="val 158890"/>
              <a:gd name="adj3" fmla="val 16667"/>
            </a:avLst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行政的支持與支援</a:t>
            </a:r>
            <a:endParaRPr lang="en-US" altLang="zh-TW" sz="1600" b="1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絕對不能少！！</a:t>
            </a:r>
          </a:p>
        </p:txBody>
      </p:sp>
      <p:sp>
        <p:nvSpPr>
          <p:cNvPr id="30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合作式教學能促進融合教育成效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52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特殊需求學生行為表現的停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sym typeface="Wingdings 2" panose="05020102010507070707" pitchFamily="18" charset="2"/>
              </a:rPr>
              <a:t> 看  聽</a:t>
            </a:r>
            <a:endParaRPr lang="zh-TW" altLang="en-US" sz="27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pic>
        <p:nvPicPr>
          <p:cNvPr id="14" name="Picture 12" descr="http://www.swap.org.hk/cms/sites/default/files/icebr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20" y="1340768"/>
            <a:ext cx="7245007" cy="478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融合教育班級經營的挑戰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sp>
        <p:nvSpPr>
          <p:cNvPr id="6" name="拱形 5"/>
          <p:cNvSpPr/>
          <p:nvPr/>
        </p:nvSpPr>
        <p:spPr>
          <a:xfrm>
            <a:off x="4535833" y="2031253"/>
            <a:ext cx="3145375" cy="3145375"/>
          </a:xfrm>
          <a:prstGeom prst="blockArc">
            <a:avLst>
              <a:gd name="adj1" fmla="val 12600000"/>
              <a:gd name="adj2" fmla="val 16200000"/>
              <a:gd name="adj3" fmla="val 4517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拱形 6"/>
          <p:cNvSpPr/>
          <p:nvPr/>
        </p:nvSpPr>
        <p:spPr>
          <a:xfrm>
            <a:off x="4535833" y="2031253"/>
            <a:ext cx="3145375" cy="3145375"/>
          </a:xfrm>
          <a:prstGeom prst="blockArc">
            <a:avLst>
              <a:gd name="adj1" fmla="val 9000000"/>
              <a:gd name="adj2" fmla="val 12600000"/>
              <a:gd name="adj3" fmla="val 4517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拱形 7"/>
          <p:cNvSpPr/>
          <p:nvPr/>
        </p:nvSpPr>
        <p:spPr>
          <a:xfrm>
            <a:off x="4535833" y="2031253"/>
            <a:ext cx="3145375" cy="3145375"/>
          </a:xfrm>
          <a:prstGeom prst="blockArc">
            <a:avLst>
              <a:gd name="adj1" fmla="val 5400000"/>
              <a:gd name="adj2" fmla="val 9000000"/>
              <a:gd name="adj3" fmla="val 4517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拱形 8"/>
          <p:cNvSpPr/>
          <p:nvPr/>
        </p:nvSpPr>
        <p:spPr>
          <a:xfrm>
            <a:off x="4535833" y="2031253"/>
            <a:ext cx="3145375" cy="3145375"/>
          </a:xfrm>
          <a:prstGeom prst="blockArc">
            <a:avLst>
              <a:gd name="adj1" fmla="val 1800000"/>
              <a:gd name="adj2" fmla="val 5400000"/>
              <a:gd name="adj3" fmla="val 4517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拱形 9"/>
          <p:cNvSpPr/>
          <p:nvPr/>
        </p:nvSpPr>
        <p:spPr>
          <a:xfrm>
            <a:off x="4535833" y="2031253"/>
            <a:ext cx="3145375" cy="3145375"/>
          </a:xfrm>
          <a:prstGeom prst="blockArc">
            <a:avLst>
              <a:gd name="adj1" fmla="val 19800000"/>
              <a:gd name="adj2" fmla="val 1800000"/>
              <a:gd name="adj3" fmla="val 4517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拱形 10"/>
          <p:cNvSpPr/>
          <p:nvPr/>
        </p:nvSpPr>
        <p:spPr>
          <a:xfrm>
            <a:off x="4535833" y="2031253"/>
            <a:ext cx="3145375" cy="3145375"/>
          </a:xfrm>
          <a:prstGeom prst="blockArc">
            <a:avLst>
              <a:gd name="adj1" fmla="val 16200000"/>
              <a:gd name="adj2" fmla="val 19800000"/>
              <a:gd name="adj3" fmla="val 4517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手繪多邊形 11"/>
          <p:cNvSpPr/>
          <p:nvPr/>
        </p:nvSpPr>
        <p:spPr>
          <a:xfrm>
            <a:off x="5403819" y="2899239"/>
            <a:ext cx="1409402" cy="1409402"/>
          </a:xfrm>
          <a:custGeom>
            <a:avLst/>
            <a:gdLst>
              <a:gd name="connsiteX0" fmla="*/ 0 w 1409402"/>
              <a:gd name="connsiteY0" fmla="*/ 704701 h 1409402"/>
              <a:gd name="connsiteX1" fmla="*/ 206403 w 1409402"/>
              <a:gd name="connsiteY1" fmla="*/ 206402 h 1409402"/>
              <a:gd name="connsiteX2" fmla="*/ 704702 w 1409402"/>
              <a:gd name="connsiteY2" fmla="*/ 1 h 1409402"/>
              <a:gd name="connsiteX3" fmla="*/ 1203001 w 1409402"/>
              <a:gd name="connsiteY3" fmla="*/ 206404 h 1409402"/>
              <a:gd name="connsiteX4" fmla="*/ 1409402 w 1409402"/>
              <a:gd name="connsiteY4" fmla="*/ 704703 h 1409402"/>
              <a:gd name="connsiteX5" fmla="*/ 1203000 w 1409402"/>
              <a:gd name="connsiteY5" fmla="*/ 1203002 h 1409402"/>
              <a:gd name="connsiteX6" fmla="*/ 704701 w 1409402"/>
              <a:gd name="connsiteY6" fmla="*/ 1409404 h 1409402"/>
              <a:gd name="connsiteX7" fmla="*/ 206402 w 1409402"/>
              <a:gd name="connsiteY7" fmla="*/ 1203001 h 1409402"/>
              <a:gd name="connsiteX8" fmla="*/ 0 w 1409402"/>
              <a:gd name="connsiteY8" fmla="*/ 704702 h 1409402"/>
              <a:gd name="connsiteX9" fmla="*/ 0 w 1409402"/>
              <a:gd name="connsiteY9" fmla="*/ 704701 h 14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9402" h="1409402">
                <a:moveTo>
                  <a:pt x="0" y="704701"/>
                </a:moveTo>
                <a:cubicBezTo>
                  <a:pt x="0" y="517803"/>
                  <a:pt x="74246" y="338559"/>
                  <a:pt x="206403" y="206402"/>
                </a:cubicBezTo>
                <a:cubicBezTo>
                  <a:pt x="338560" y="74245"/>
                  <a:pt x="517804" y="0"/>
                  <a:pt x="704702" y="1"/>
                </a:cubicBezTo>
                <a:cubicBezTo>
                  <a:pt x="891600" y="1"/>
                  <a:pt x="1070844" y="74247"/>
                  <a:pt x="1203001" y="206404"/>
                </a:cubicBezTo>
                <a:cubicBezTo>
                  <a:pt x="1335158" y="338561"/>
                  <a:pt x="1409403" y="517805"/>
                  <a:pt x="1409402" y="704703"/>
                </a:cubicBezTo>
                <a:cubicBezTo>
                  <a:pt x="1409402" y="891601"/>
                  <a:pt x="1335157" y="1070845"/>
                  <a:pt x="1203000" y="1203002"/>
                </a:cubicBezTo>
                <a:cubicBezTo>
                  <a:pt x="1070843" y="1335159"/>
                  <a:pt x="891599" y="1409404"/>
                  <a:pt x="704701" y="1409404"/>
                </a:cubicBezTo>
                <a:cubicBezTo>
                  <a:pt x="517803" y="1409404"/>
                  <a:pt x="338559" y="1335159"/>
                  <a:pt x="206402" y="1203001"/>
                </a:cubicBezTo>
                <a:cubicBezTo>
                  <a:pt x="74245" y="1070844"/>
                  <a:pt x="0" y="891600"/>
                  <a:pt x="0" y="704702"/>
                </a:cubicBezTo>
                <a:lnTo>
                  <a:pt x="0" y="70470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9262" tIns="229262" rIns="229262" bIns="229262" spcCol="1270" anchor="ctr"/>
          <a:lstStyle/>
          <a:p>
            <a:pPr algn="ctr"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班級經營要素</a:t>
            </a:r>
          </a:p>
        </p:txBody>
      </p:sp>
      <p:sp>
        <p:nvSpPr>
          <p:cNvPr id="16" name="手繪多邊形 15"/>
          <p:cNvSpPr/>
          <p:nvPr/>
        </p:nvSpPr>
        <p:spPr>
          <a:xfrm>
            <a:off x="5436096" y="1573479"/>
            <a:ext cx="1344848" cy="986581"/>
          </a:xfrm>
          <a:custGeom>
            <a:avLst/>
            <a:gdLst>
              <a:gd name="connsiteX0" fmla="*/ 0 w 1344848"/>
              <a:gd name="connsiteY0" fmla="*/ 493291 h 986581"/>
              <a:gd name="connsiteX1" fmla="*/ 274683 w 1344848"/>
              <a:gd name="connsiteY1" fmla="*/ 95550 h 986581"/>
              <a:gd name="connsiteX2" fmla="*/ 672425 w 1344848"/>
              <a:gd name="connsiteY2" fmla="*/ 1 h 986581"/>
              <a:gd name="connsiteX3" fmla="*/ 1070167 w 1344848"/>
              <a:gd name="connsiteY3" fmla="*/ 95551 h 986581"/>
              <a:gd name="connsiteX4" fmla="*/ 1344849 w 1344848"/>
              <a:gd name="connsiteY4" fmla="*/ 493293 h 986581"/>
              <a:gd name="connsiteX5" fmla="*/ 1070166 w 1344848"/>
              <a:gd name="connsiteY5" fmla="*/ 891035 h 986581"/>
              <a:gd name="connsiteX6" fmla="*/ 672424 w 1344848"/>
              <a:gd name="connsiteY6" fmla="*/ 986584 h 986581"/>
              <a:gd name="connsiteX7" fmla="*/ 274682 w 1344848"/>
              <a:gd name="connsiteY7" fmla="*/ 891034 h 986581"/>
              <a:gd name="connsiteX8" fmla="*/ 0 w 1344848"/>
              <a:gd name="connsiteY8" fmla="*/ 493292 h 986581"/>
              <a:gd name="connsiteX9" fmla="*/ 0 w 1344848"/>
              <a:gd name="connsiteY9" fmla="*/ 493291 h 98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4848" h="986581">
                <a:moveTo>
                  <a:pt x="0" y="493291"/>
                </a:moveTo>
                <a:cubicBezTo>
                  <a:pt x="0" y="336187"/>
                  <a:pt x="102009" y="188478"/>
                  <a:pt x="274683" y="95550"/>
                </a:cubicBezTo>
                <a:cubicBezTo>
                  <a:pt x="390033" y="33472"/>
                  <a:pt x="529365" y="1"/>
                  <a:pt x="672425" y="1"/>
                </a:cubicBezTo>
                <a:cubicBezTo>
                  <a:pt x="815485" y="1"/>
                  <a:pt x="954817" y="33473"/>
                  <a:pt x="1070167" y="95551"/>
                </a:cubicBezTo>
                <a:cubicBezTo>
                  <a:pt x="1242841" y="188479"/>
                  <a:pt x="1344849" y="336189"/>
                  <a:pt x="1344849" y="493293"/>
                </a:cubicBezTo>
                <a:cubicBezTo>
                  <a:pt x="1344849" y="650397"/>
                  <a:pt x="1242840" y="798107"/>
                  <a:pt x="1070166" y="891035"/>
                </a:cubicBezTo>
                <a:cubicBezTo>
                  <a:pt x="954816" y="953113"/>
                  <a:pt x="815484" y="986584"/>
                  <a:pt x="672424" y="986584"/>
                </a:cubicBezTo>
                <a:cubicBezTo>
                  <a:pt x="529364" y="986584"/>
                  <a:pt x="390032" y="953112"/>
                  <a:pt x="274682" y="891034"/>
                </a:cubicBezTo>
                <a:cubicBezTo>
                  <a:pt x="102008" y="798106"/>
                  <a:pt x="0" y="650396"/>
                  <a:pt x="0" y="493292"/>
                </a:cubicBezTo>
                <a:lnTo>
                  <a:pt x="0" y="49329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4729" tIns="162261" rIns="214729" bIns="162261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latin typeface="+mj-ea"/>
                <a:ea typeface="+mj-ea"/>
              </a:rPr>
              <a:t>物理環境</a:t>
            </a:r>
            <a:r>
              <a:rPr lang="zh-TW" altLang="en-US" sz="1000" b="1" dirty="0">
                <a:latin typeface="+mj-ea"/>
                <a:ea typeface="+mj-ea"/>
              </a:rPr>
              <a:t>（空間規劃、教室布置）</a:t>
            </a:r>
          </a:p>
        </p:txBody>
      </p:sp>
      <p:sp>
        <p:nvSpPr>
          <p:cNvPr id="17" name="手繪多邊形 16"/>
          <p:cNvSpPr/>
          <p:nvPr/>
        </p:nvSpPr>
        <p:spPr>
          <a:xfrm>
            <a:off x="6874414" y="2342064"/>
            <a:ext cx="1130671" cy="986581"/>
          </a:xfrm>
          <a:custGeom>
            <a:avLst/>
            <a:gdLst>
              <a:gd name="connsiteX0" fmla="*/ 0 w 1130671"/>
              <a:gd name="connsiteY0" fmla="*/ 493291 h 986581"/>
              <a:gd name="connsiteX1" fmla="*/ 193649 w 1130671"/>
              <a:gd name="connsiteY1" fmla="*/ 121603 h 986581"/>
              <a:gd name="connsiteX2" fmla="*/ 565337 w 1130671"/>
              <a:gd name="connsiteY2" fmla="*/ 0 h 986581"/>
              <a:gd name="connsiteX3" fmla="*/ 937025 w 1130671"/>
              <a:gd name="connsiteY3" fmla="*/ 121604 h 986581"/>
              <a:gd name="connsiteX4" fmla="*/ 1130672 w 1130671"/>
              <a:gd name="connsiteY4" fmla="*/ 493292 h 986581"/>
              <a:gd name="connsiteX5" fmla="*/ 937024 w 1130671"/>
              <a:gd name="connsiteY5" fmla="*/ 864980 h 986581"/>
              <a:gd name="connsiteX6" fmla="*/ 565336 w 1130671"/>
              <a:gd name="connsiteY6" fmla="*/ 986583 h 986581"/>
              <a:gd name="connsiteX7" fmla="*/ 193648 w 1130671"/>
              <a:gd name="connsiteY7" fmla="*/ 864980 h 986581"/>
              <a:gd name="connsiteX8" fmla="*/ 0 w 1130671"/>
              <a:gd name="connsiteY8" fmla="*/ 493292 h 986581"/>
              <a:gd name="connsiteX9" fmla="*/ 0 w 1130671"/>
              <a:gd name="connsiteY9" fmla="*/ 493291 h 98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0671" h="986581">
                <a:moveTo>
                  <a:pt x="0" y="493291"/>
                </a:moveTo>
                <a:cubicBezTo>
                  <a:pt x="0" y="350806"/>
                  <a:pt x="70608" y="215282"/>
                  <a:pt x="193649" y="121603"/>
                </a:cubicBezTo>
                <a:cubicBezTo>
                  <a:pt x="296627" y="43199"/>
                  <a:pt x="428669" y="0"/>
                  <a:pt x="565337" y="0"/>
                </a:cubicBezTo>
                <a:cubicBezTo>
                  <a:pt x="702006" y="0"/>
                  <a:pt x="834047" y="43200"/>
                  <a:pt x="937025" y="121604"/>
                </a:cubicBezTo>
                <a:cubicBezTo>
                  <a:pt x="1060065" y="215283"/>
                  <a:pt x="1130673" y="350808"/>
                  <a:pt x="1130672" y="493292"/>
                </a:cubicBezTo>
                <a:cubicBezTo>
                  <a:pt x="1130672" y="635777"/>
                  <a:pt x="1060064" y="771302"/>
                  <a:pt x="937024" y="864980"/>
                </a:cubicBezTo>
                <a:cubicBezTo>
                  <a:pt x="834046" y="943384"/>
                  <a:pt x="702004" y="986583"/>
                  <a:pt x="565336" y="986583"/>
                </a:cubicBezTo>
                <a:cubicBezTo>
                  <a:pt x="428668" y="986583"/>
                  <a:pt x="296626" y="943383"/>
                  <a:pt x="193648" y="864980"/>
                </a:cubicBezTo>
                <a:cubicBezTo>
                  <a:pt x="70608" y="771301"/>
                  <a:pt x="0" y="635776"/>
                  <a:pt x="0" y="493292"/>
                </a:cubicBezTo>
                <a:lnTo>
                  <a:pt x="0" y="49329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3363" tIns="162261" rIns="183363" bIns="162261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latin typeface="+mj-ea"/>
                <a:ea typeface="+mj-ea"/>
              </a:rPr>
              <a:t>心理環境</a:t>
            </a:r>
            <a:r>
              <a:rPr lang="zh-TW" altLang="en-US" sz="1000" b="1" dirty="0">
                <a:latin typeface="+mj-ea"/>
                <a:ea typeface="+mj-ea"/>
              </a:rPr>
              <a:t>（班級氣氛）</a:t>
            </a:r>
          </a:p>
        </p:txBody>
      </p:sp>
      <p:sp>
        <p:nvSpPr>
          <p:cNvPr id="18" name="手繪多邊形 17"/>
          <p:cNvSpPr/>
          <p:nvPr/>
        </p:nvSpPr>
        <p:spPr>
          <a:xfrm>
            <a:off x="6742394" y="3879235"/>
            <a:ext cx="1394710" cy="986581"/>
          </a:xfrm>
          <a:custGeom>
            <a:avLst/>
            <a:gdLst>
              <a:gd name="connsiteX0" fmla="*/ 0 w 1394710"/>
              <a:gd name="connsiteY0" fmla="*/ 493291 h 986581"/>
              <a:gd name="connsiteX1" fmla="*/ 294636 w 1394710"/>
              <a:gd name="connsiteY1" fmla="*/ 90572 h 986581"/>
              <a:gd name="connsiteX2" fmla="*/ 697356 w 1394710"/>
              <a:gd name="connsiteY2" fmla="*/ 1 h 986581"/>
              <a:gd name="connsiteX3" fmla="*/ 1100076 w 1394710"/>
              <a:gd name="connsiteY3" fmla="*/ 90573 h 986581"/>
              <a:gd name="connsiteX4" fmla="*/ 1394711 w 1394710"/>
              <a:gd name="connsiteY4" fmla="*/ 493293 h 986581"/>
              <a:gd name="connsiteX5" fmla="*/ 1100075 w 1394710"/>
              <a:gd name="connsiteY5" fmla="*/ 896013 h 986581"/>
              <a:gd name="connsiteX6" fmla="*/ 697355 w 1394710"/>
              <a:gd name="connsiteY6" fmla="*/ 986584 h 986581"/>
              <a:gd name="connsiteX7" fmla="*/ 294635 w 1394710"/>
              <a:gd name="connsiteY7" fmla="*/ 896012 h 986581"/>
              <a:gd name="connsiteX8" fmla="*/ 0 w 1394710"/>
              <a:gd name="connsiteY8" fmla="*/ 493292 h 986581"/>
              <a:gd name="connsiteX9" fmla="*/ 0 w 1394710"/>
              <a:gd name="connsiteY9" fmla="*/ 493291 h 98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4710" h="986581">
                <a:moveTo>
                  <a:pt x="0" y="493291"/>
                </a:moveTo>
                <a:cubicBezTo>
                  <a:pt x="0" y="333183"/>
                  <a:pt x="109852" y="183034"/>
                  <a:pt x="294636" y="90572"/>
                </a:cubicBezTo>
                <a:cubicBezTo>
                  <a:pt x="412402" y="31645"/>
                  <a:pt x="553104" y="1"/>
                  <a:pt x="697356" y="1"/>
                </a:cubicBezTo>
                <a:cubicBezTo>
                  <a:pt x="841608" y="1"/>
                  <a:pt x="982310" y="31645"/>
                  <a:pt x="1100076" y="90573"/>
                </a:cubicBezTo>
                <a:cubicBezTo>
                  <a:pt x="1284860" y="183035"/>
                  <a:pt x="1394711" y="333185"/>
                  <a:pt x="1394711" y="493293"/>
                </a:cubicBezTo>
                <a:cubicBezTo>
                  <a:pt x="1394711" y="653401"/>
                  <a:pt x="1284860" y="803551"/>
                  <a:pt x="1100075" y="896013"/>
                </a:cubicBezTo>
                <a:cubicBezTo>
                  <a:pt x="982309" y="954941"/>
                  <a:pt x="841607" y="986584"/>
                  <a:pt x="697355" y="986584"/>
                </a:cubicBezTo>
                <a:cubicBezTo>
                  <a:pt x="553103" y="986584"/>
                  <a:pt x="412401" y="954940"/>
                  <a:pt x="294635" y="896012"/>
                </a:cubicBezTo>
                <a:cubicBezTo>
                  <a:pt x="109851" y="803550"/>
                  <a:pt x="0" y="653400"/>
                  <a:pt x="0" y="493292"/>
                </a:cubicBezTo>
                <a:lnTo>
                  <a:pt x="0" y="4932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031" tIns="162261" rIns="222031" bIns="162261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latin typeface="+mj-ea"/>
                <a:ea typeface="+mj-ea"/>
              </a:rPr>
              <a:t>教室管理</a:t>
            </a:r>
            <a:r>
              <a:rPr lang="zh-TW" altLang="en-US" sz="1000" b="1" dirty="0">
                <a:latin typeface="+mj-ea"/>
                <a:ea typeface="+mj-ea"/>
              </a:rPr>
              <a:t>（教室常規、生活公約）</a:t>
            </a:r>
          </a:p>
        </p:txBody>
      </p:sp>
      <p:sp>
        <p:nvSpPr>
          <p:cNvPr id="19" name="手繪多邊形 18"/>
          <p:cNvSpPr/>
          <p:nvPr/>
        </p:nvSpPr>
        <p:spPr>
          <a:xfrm>
            <a:off x="5322792" y="4647820"/>
            <a:ext cx="1571456" cy="986581"/>
          </a:xfrm>
          <a:custGeom>
            <a:avLst/>
            <a:gdLst>
              <a:gd name="connsiteX0" fmla="*/ 0 w 1571456"/>
              <a:gd name="connsiteY0" fmla="*/ 493291 h 986581"/>
              <a:gd name="connsiteX1" fmla="*/ 367948 w 1571456"/>
              <a:gd name="connsiteY1" fmla="*/ 75511 h 986581"/>
              <a:gd name="connsiteX2" fmla="*/ 785729 w 1571456"/>
              <a:gd name="connsiteY2" fmla="*/ 1 h 986581"/>
              <a:gd name="connsiteX3" fmla="*/ 1203510 w 1571456"/>
              <a:gd name="connsiteY3" fmla="*/ 75512 h 986581"/>
              <a:gd name="connsiteX4" fmla="*/ 1571456 w 1571456"/>
              <a:gd name="connsiteY4" fmla="*/ 493294 h 986581"/>
              <a:gd name="connsiteX5" fmla="*/ 1203509 w 1571456"/>
              <a:gd name="connsiteY5" fmla="*/ 911075 h 986581"/>
              <a:gd name="connsiteX6" fmla="*/ 785728 w 1571456"/>
              <a:gd name="connsiteY6" fmla="*/ 986585 h 986581"/>
              <a:gd name="connsiteX7" fmla="*/ 367947 w 1571456"/>
              <a:gd name="connsiteY7" fmla="*/ 911075 h 986581"/>
              <a:gd name="connsiteX8" fmla="*/ 0 w 1571456"/>
              <a:gd name="connsiteY8" fmla="*/ 493294 h 986581"/>
              <a:gd name="connsiteX9" fmla="*/ 0 w 1571456"/>
              <a:gd name="connsiteY9" fmla="*/ 493291 h 98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456" h="986581">
                <a:moveTo>
                  <a:pt x="0" y="493291"/>
                </a:moveTo>
                <a:cubicBezTo>
                  <a:pt x="1" y="323564"/>
                  <a:pt x="138985" y="165757"/>
                  <a:pt x="367948" y="75511"/>
                </a:cubicBezTo>
                <a:cubicBezTo>
                  <a:pt x="493124" y="26173"/>
                  <a:pt x="637928" y="1"/>
                  <a:pt x="785729" y="1"/>
                </a:cubicBezTo>
                <a:cubicBezTo>
                  <a:pt x="933530" y="1"/>
                  <a:pt x="1078334" y="26173"/>
                  <a:pt x="1203510" y="75512"/>
                </a:cubicBezTo>
                <a:cubicBezTo>
                  <a:pt x="1432474" y="165758"/>
                  <a:pt x="1571457" y="323566"/>
                  <a:pt x="1571456" y="493294"/>
                </a:cubicBezTo>
                <a:cubicBezTo>
                  <a:pt x="1571456" y="663021"/>
                  <a:pt x="1432472" y="820829"/>
                  <a:pt x="1203509" y="911075"/>
                </a:cubicBezTo>
                <a:cubicBezTo>
                  <a:pt x="1078333" y="960413"/>
                  <a:pt x="933529" y="986585"/>
                  <a:pt x="785728" y="986585"/>
                </a:cubicBezTo>
                <a:cubicBezTo>
                  <a:pt x="637927" y="986585"/>
                  <a:pt x="493123" y="960413"/>
                  <a:pt x="367947" y="911075"/>
                </a:cubicBezTo>
                <a:cubicBezTo>
                  <a:pt x="138983" y="820829"/>
                  <a:pt x="0" y="663021"/>
                  <a:pt x="0" y="493294"/>
                </a:cubicBezTo>
                <a:lnTo>
                  <a:pt x="0" y="49329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915" tIns="162261" rIns="247915" bIns="162261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latin typeface="+mj-ea"/>
                <a:ea typeface="+mj-ea"/>
              </a:rPr>
              <a:t>課程與教學</a:t>
            </a:r>
            <a:r>
              <a:rPr lang="zh-TW" altLang="en-US" sz="1100" b="1" dirty="0">
                <a:latin typeface="+mj-ea"/>
                <a:ea typeface="+mj-ea"/>
              </a:rPr>
              <a:t>（適性調整）</a:t>
            </a:r>
          </a:p>
        </p:txBody>
      </p:sp>
      <p:sp>
        <p:nvSpPr>
          <p:cNvPr id="20" name="手繪多邊形 19"/>
          <p:cNvSpPr/>
          <p:nvPr/>
        </p:nvSpPr>
        <p:spPr>
          <a:xfrm>
            <a:off x="4113998" y="3879235"/>
            <a:ext cx="1326587" cy="986581"/>
          </a:xfrm>
          <a:custGeom>
            <a:avLst/>
            <a:gdLst>
              <a:gd name="connsiteX0" fmla="*/ 0 w 1326587"/>
              <a:gd name="connsiteY0" fmla="*/ 493291 h 986581"/>
              <a:gd name="connsiteX1" fmla="*/ 267468 w 1326587"/>
              <a:gd name="connsiteY1" fmla="*/ 97465 h 986581"/>
              <a:gd name="connsiteX2" fmla="*/ 663295 w 1326587"/>
              <a:gd name="connsiteY2" fmla="*/ 1 h 986581"/>
              <a:gd name="connsiteX3" fmla="*/ 1059122 w 1326587"/>
              <a:gd name="connsiteY3" fmla="*/ 97466 h 986581"/>
              <a:gd name="connsiteX4" fmla="*/ 1326588 w 1326587"/>
              <a:gd name="connsiteY4" fmla="*/ 493294 h 986581"/>
              <a:gd name="connsiteX5" fmla="*/ 1059121 w 1326587"/>
              <a:gd name="connsiteY5" fmla="*/ 889121 h 986581"/>
              <a:gd name="connsiteX6" fmla="*/ 663294 w 1326587"/>
              <a:gd name="connsiteY6" fmla="*/ 986585 h 986581"/>
              <a:gd name="connsiteX7" fmla="*/ 267467 w 1326587"/>
              <a:gd name="connsiteY7" fmla="*/ 889121 h 986581"/>
              <a:gd name="connsiteX8" fmla="*/ 0 w 1326587"/>
              <a:gd name="connsiteY8" fmla="*/ 493294 h 986581"/>
              <a:gd name="connsiteX9" fmla="*/ 0 w 1326587"/>
              <a:gd name="connsiteY9" fmla="*/ 493291 h 98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587" h="986581">
                <a:moveTo>
                  <a:pt x="0" y="493291"/>
                </a:moveTo>
                <a:cubicBezTo>
                  <a:pt x="0" y="337322"/>
                  <a:pt x="99183" y="190541"/>
                  <a:pt x="267468" y="97465"/>
                </a:cubicBezTo>
                <a:cubicBezTo>
                  <a:pt x="381893" y="34178"/>
                  <a:pt x="520696" y="1"/>
                  <a:pt x="663295" y="1"/>
                </a:cubicBezTo>
                <a:cubicBezTo>
                  <a:pt x="805894" y="1"/>
                  <a:pt x="944697" y="34179"/>
                  <a:pt x="1059122" y="97466"/>
                </a:cubicBezTo>
                <a:cubicBezTo>
                  <a:pt x="1227406" y="190542"/>
                  <a:pt x="1326589" y="337324"/>
                  <a:pt x="1326588" y="493294"/>
                </a:cubicBezTo>
                <a:cubicBezTo>
                  <a:pt x="1326588" y="649263"/>
                  <a:pt x="1227405" y="796045"/>
                  <a:pt x="1059121" y="889121"/>
                </a:cubicBezTo>
                <a:cubicBezTo>
                  <a:pt x="944696" y="952408"/>
                  <a:pt x="805893" y="986585"/>
                  <a:pt x="663294" y="986585"/>
                </a:cubicBezTo>
                <a:cubicBezTo>
                  <a:pt x="520695" y="986585"/>
                  <a:pt x="381892" y="952408"/>
                  <a:pt x="267467" y="889121"/>
                </a:cubicBezTo>
                <a:cubicBezTo>
                  <a:pt x="99183" y="796045"/>
                  <a:pt x="0" y="649263"/>
                  <a:pt x="0" y="493294"/>
                </a:cubicBezTo>
                <a:lnTo>
                  <a:pt x="0" y="4932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2054" tIns="162261" rIns="212054" bIns="162261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增強系統</a:t>
            </a:r>
            <a:r>
              <a:rPr lang="zh-TW" altLang="en-US" sz="11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（正向行為支持）</a:t>
            </a:r>
          </a:p>
        </p:txBody>
      </p:sp>
      <p:sp>
        <p:nvSpPr>
          <p:cNvPr id="21" name="手繪多邊形 20"/>
          <p:cNvSpPr/>
          <p:nvPr/>
        </p:nvSpPr>
        <p:spPr>
          <a:xfrm>
            <a:off x="4226434" y="2342064"/>
            <a:ext cx="1101715" cy="986581"/>
          </a:xfrm>
          <a:custGeom>
            <a:avLst/>
            <a:gdLst>
              <a:gd name="connsiteX0" fmla="*/ 0 w 1101715"/>
              <a:gd name="connsiteY0" fmla="*/ 493291 h 986581"/>
              <a:gd name="connsiteX1" fmla="*/ 183376 w 1101715"/>
              <a:gd name="connsiteY1" fmla="*/ 125809 h 986581"/>
              <a:gd name="connsiteX2" fmla="*/ 550858 w 1101715"/>
              <a:gd name="connsiteY2" fmla="*/ 1 h 986581"/>
              <a:gd name="connsiteX3" fmla="*/ 918340 w 1101715"/>
              <a:gd name="connsiteY3" fmla="*/ 125810 h 986581"/>
              <a:gd name="connsiteX4" fmla="*/ 1101715 w 1101715"/>
              <a:gd name="connsiteY4" fmla="*/ 493293 h 986581"/>
              <a:gd name="connsiteX5" fmla="*/ 918339 w 1101715"/>
              <a:gd name="connsiteY5" fmla="*/ 860775 h 986581"/>
              <a:gd name="connsiteX6" fmla="*/ 550857 w 1101715"/>
              <a:gd name="connsiteY6" fmla="*/ 986584 h 986581"/>
              <a:gd name="connsiteX7" fmla="*/ 183375 w 1101715"/>
              <a:gd name="connsiteY7" fmla="*/ 860775 h 986581"/>
              <a:gd name="connsiteX8" fmla="*/ 0 w 1101715"/>
              <a:gd name="connsiteY8" fmla="*/ 493292 h 986581"/>
              <a:gd name="connsiteX9" fmla="*/ 0 w 1101715"/>
              <a:gd name="connsiteY9" fmla="*/ 493291 h 98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1715" h="986581">
                <a:moveTo>
                  <a:pt x="0" y="493291"/>
                </a:moveTo>
                <a:cubicBezTo>
                  <a:pt x="0" y="353021"/>
                  <a:pt x="66686" y="219384"/>
                  <a:pt x="183376" y="125809"/>
                </a:cubicBezTo>
                <a:cubicBezTo>
                  <a:pt x="284401" y="44796"/>
                  <a:pt x="415247" y="1"/>
                  <a:pt x="550858" y="1"/>
                </a:cubicBezTo>
                <a:cubicBezTo>
                  <a:pt x="686469" y="1"/>
                  <a:pt x="817315" y="44797"/>
                  <a:pt x="918340" y="125810"/>
                </a:cubicBezTo>
                <a:cubicBezTo>
                  <a:pt x="1035030" y="219386"/>
                  <a:pt x="1101715" y="353023"/>
                  <a:pt x="1101715" y="493293"/>
                </a:cubicBezTo>
                <a:cubicBezTo>
                  <a:pt x="1101715" y="633563"/>
                  <a:pt x="1035029" y="767200"/>
                  <a:pt x="918339" y="860775"/>
                </a:cubicBezTo>
                <a:cubicBezTo>
                  <a:pt x="817314" y="941788"/>
                  <a:pt x="686468" y="986584"/>
                  <a:pt x="550857" y="986584"/>
                </a:cubicBezTo>
                <a:cubicBezTo>
                  <a:pt x="415246" y="986584"/>
                  <a:pt x="284400" y="941788"/>
                  <a:pt x="183375" y="860775"/>
                </a:cubicBezTo>
                <a:cubicBezTo>
                  <a:pt x="66685" y="767199"/>
                  <a:pt x="-1" y="633563"/>
                  <a:pt x="0" y="493292"/>
                </a:cubicBezTo>
                <a:lnTo>
                  <a:pt x="0" y="49329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9123" tIns="162261" rIns="179123" bIns="162261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問題行為的輔導</a:t>
            </a:r>
          </a:p>
        </p:txBody>
      </p:sp>
      <p:pic>
        <p:nvPicPr>
          <p:cNvPr id="22" name="Picture 4" descr="http://currikiblog.files.wordpress.com/2011/08/classroom-managem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7831"/>
            <a:ext cx="3113253" cy="342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076700"/>
            <a:ext cx="2725769" cy="2590887"/>
          </a:xfrm>
          <a:prstGeom prst="rect">
            <a:avLst/>
          </a:prstGeom>
        </p:spPr>
      </p:pic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特殊需求學生感受同儕與師長接納的重要性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sp>
        <p:nvSpPr>
          <p:cNvPr id="6" name="向上箭號 5"/>
          <p:cNvSpPr/>
          <p:nvPr/>
        </p:nvSpPr>
        <p:spPr>
          <a:xfrm>
            <a:off x="251520" y="1772816"/>
            <a:ext cx="2011680" cy="1950720"/>
          </a:xfrm>
          <a:prstGeom prst="up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手繪多邊形 6"/>
          <p:cNvSpPr/>
          <p:nvPr/>
        </p:nvSpPr>
        <p:spPr>
          <a:xfrm>
            <a:off x="2339975" y="2060575"/>
            <a:ext cx="2879725" cy="1951038"/>
          </a:xfrm>
          <a:custGeom>
            <a:avLst/>
            <a:gdLst>
              <a:gd name="connsiteX0" fmla="*/ 0 w 3413760"/>
              <a:gd name="connsiteY0" fmla="*/ 0 h 1950720"/>
              <a:gd name="connsiteX1" fmla="*/ 3413760 w 3413760"/>
              <a:gd name="connsiteY1" fmla="*/ 0 h 1950720"/>
              <a:gd name="connsiteX2" fmla="*/ 3413760 w 3413760"/>
              <a:gd name="connsiteY2" fmla="*/ 1950720 h 1950720"/>
              <a:gd name="connsiteX3" fmla="*/ 0 w 3413760"/>
              <a:gd name="connsiteY3" fmla="*/ 1950720 h 1950720"/>
              <a:gd name="connsiteX4" fmla="*/ 0 w 3413760"/>
              <a:gd name="connsiteY4" fmla="*/ 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1950720">
                <a:moveTo>
                  <a:pt x="0" y="0"/>
                </a:moveTo>
                <a:lnTo>
                  <a:pt x="3413760" y="0"/>
                </a:lnTo>
                <a:lnTo>
                  <a:pt x="3413760" y="1950720"/>
                </a:lnTo>
                <a:lnTo>
                  <a:pt x="0" y="19507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8016" tIns="0" rIns="128016" bIns="128016" spcCol="1270" anchor="ctr"/>
          <a:lstStyle/>
          <a:p>
            <a:pPr defTabSz="8001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>
                <a:latin typeface="+mj-ea"/>
                <a:ea typeface="+mj-ea"/>
              </a:rPr>
              <a:t>促進自我認同、</a:t>
            </a:r>
            <a:endParaRPr lang="en-US" altLang="zh-TW" b="1" dirty="0">
              <a:latin typeface="+mj-ea"/>
              <a:ea typeface="+mj-ea"/>
            </a:endParaRPr>
          </a:p>
          <a:p>
            <a:pPr defTabSz="8001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>
                <a:latin typeface="+mj-ea"/>
                <a:ea typeface="+mj-ea"/>
              </a:rPr>
              <a:t>增進自信心、</a:t>
            </a:r>
            <a:endParaRPr lang="en-US" altLang="zh-TW" b="1" dirty="0">
              <a:latin typeface="+mj-ea"/>
              <a:ea typeface="+mj-ea"/>
            </a:endParaRPr>
          </a:p>
          <a:p>
            <a:pPr defTabSz="8001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>
                <a:latin typeface="+mj-ea"/>
                <a:ea typeface="+mj-ea"/>
              </a:rPr>
              <a:t>了解自己的問題、</a:t>
            </a:r>
            <a:endParaRPr lang="en-US" altLang="zh-TW" b="1" dirty="0">
              <a:latin typeface="+mj-ea"/>
              <a:ea typeface="+mj-ea"/>
            </a:endParaRPr>
          </a:p>
          <a:p>
            <a:pPr defTabSz="8001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>
                <a:latin typeface="+mj-ea"/>
                <a:ea typeface="+mj-ea"/>
              </a:rPr>
              <a:t>對未來學習有正向</a:t>
            </a:r>
            <a:endParaRPr lang="en-US" altLang="zh-TW" b="1" dirty="0">
              <a:latin typeface="+mj-ea"/>
              <a:ea typeface="+mj-ea"/>
            </a:endParaRPr>
          </a:p>
          <a:p>
            <a:pPr defTabSz="8001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>
                <a:latin typeface="+mj-ea"/>
                <a:ea typeface="+mj-ea"/>
              </a:rPr>
              <a:t>預期。</a:t>
            </a:r>
          </a:p>
        </p:txBody>
      </p:sp>
      <p:sp>
        <p:nvSpPr>
          <p:cNvPr id="8" name="向下箭號 7"/>
          <p:cNvSpPr/>
          <p:nvPr/>
        </p:nvSpPr>
        <p:spPr>
          <a:xfrm>
            <a:off x="683568" y="3933056"/>
            <a:ext cx="2011680" cy="1950720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</p:sp>
      <p:sp>
        <p:nvSpPr>
          <p:cNvPr id="9" name="手繪多邊形 8"/>
          <p:cNvSpPr/>
          <p:nvPr/>
        </p:nvSpPr>
        <p:spPr>
          <a:xfrm>
            <a:off x="2771775" y="4005263"/>
            <a:ext cx="2879725" cy="1951037"/>
          </a:xfrm>
          <a:custGeom>
            <a:avLst/>
            <a:gdLst>
              <a:gd name="connsiteX0" fmla="*/ 0 w 3413760"/>
              <a:gd name="connsiteY0" fmla="*/ 0 h 1950720"/>
              <a:gd name="connsiteX1" fmla="*/ 3413760 w 3413760"/>
              <a:gd name="connsiteY1" fmla="*/ 0 h 1950720"/>
              <a:gd name="connsiteX2" fmla="*/ 3413760 w 3413760"/>
              <a:gd name="connsiteY2" fmla="*/ 1950720 h 1950720"/>
              <a:gd name="connsiteX3" fmla="*/ 0 w 3413760"/>
              <a:gd name="connsiteY3" fmla="*/ 1950720 h 1950720"/>
              <a:gd name="connsiteX4" fmla="*/ 0 w 3413760"/>
              <a:gd name="connsiteY4" fmla="*/ 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1950720">
                <a:moveTo>
                  <a:pt x="0" y="0"/>
                </a:moveTo>
                <a:lnTo>
                  <a:pt x="3413760" y="0"/>
                </a:lnTo>
                <a:lnTo>
                  <a:pt x="3413760" y="1950720"/>
                </a:lnTo>
                <a:lnTo>
                  <a:pt x="0" y="19507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8016" tIns="0" rIns="128016" bIns="128016" spcCol="1270" anchor="ctr"/>
          <a:lstStyle/>
          <a:p>
            <a:pPr defTabSz="8001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>
                <a:latin typeface="+mj-ea"/>
                <a:ea typeface="+mj-ea"/>
              </a:rPr>
              <a:t>易產生焦慮、</a:t>
            </a:r>
            <a:endParaRPr lang="en-US" altLang="zh-TW" b="1" dirty="0">
              <a:latin typeface="+mj-ea"/>
              <a:ea typeface="+mj-ea"/>
            </a:endParaRPr>
          </a:p>
          <a:p>
            <a:pPr defTabSz="8001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>
                <a:latin typeface="+mj-ea"/>
                <a:ea typeface="+mj-ea"/>
              </a:rPr>
              <a:t>缺乏自信、</a:t>
            </a:r>
            <a:endParaRPr lang="en-US" altLang="zh-TW" b="1" dirty="0">
              <a:latin typeface="+mj-ea"/>
              <a:ea typeface="+mj-ea"/>
            </a:endParaRPr>
          </a:p>
          <a:p>
            <a:pPr defTabSz="8001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>
                <a:latin typeface="+mj-ea"/>
                <a:ea typeface="+mj-ea"/>
              </a:rPr>
              <a:t>產生孤僻與自暴自棄等不良適應問題。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42988" y="2205038"/>
            <a:ext cx="4333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latin typeface="+mj-ea"/>
                <a:ea typeface="+mj-ea"/>
              </a:rPr>
              <a:t>正向影響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476375" y="4076700"/>
            <a:ext cx="431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latin typeface="+mj-ea"/>
                <a:ea typeface="+mj-ea"/>
              </a:rPr>
              <a:t>負向影響</a:t>
            </a:r>
          </a:p>
        </p:txBody>
      </p:sp>
      <p:pic>
        <p:nvPicPr>
          <p:cNvPr id="12" name="Picture 2" descr="http://3.bp.blogspot.com/-pooZM7YPfNY/TYSo77RZgiI/AAAAAAAABRk/6RJvgA0T2DU/s1600/Building-Self-Confidenc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37" y="1196752"/>
            <a:ext cx="4716016" cy="310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7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特殊需求學生成功邁向自立人生的關鍵因素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24750" y="5589588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822552147"/>
              </p:ext>
            </p:extLst>
          </p:nvPr>
        </p:nvGraphicFramePr>
        <p:xfrm>
          <a:off x="2699792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 descr="http://blog.supermedia.com/media/Change-What-You%E2%80%99re-Doing-to-Succeed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2447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771775" y="1700213"/>
            <a:ext cx="57610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</a:t>
            </a:r>
            <a:r>
              <a:rPr kumimoji="0" lang="en-US" altLang="zh-TW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</a:t>
            </a:r>
            <a:r>
              <a:rPr kumimoji="0"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）身心障礙者在社區中</a:t>
            </a:r>
            <a:r>
              <a:rPr kumimoji="0"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生存成功</a:t>
            </a:r>
            <a:r>
              <a:rPr kumimoji="0"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的關鍵因素分析</a:t>
            </a:r>
          </a:p>
        </p:txBody>
      </p:sp>
    </p:spTree>
    <p:extLst>
      <p:ext uri="{BB962C8B-B14F-4D97-AF65-F5344CB8AC3E}">
        <p14:creationId xmlns:p14="http://schemas.microsoft.com/office/powerpoint/2010/main" val="41810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特殊需求學生成功邁向自立人生的關鍵因素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524750" y="5589588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pic>
        <p:nvPicPr>
          <p:cNvPr id="14" name="Picture 2" descr="http://www.manoflife.com/wp-content/uploads/2011/11/man_life_failure_to_act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3240087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4163193399"/>
              </p:ext>
            </p:extLst>
          </p:nvPr>
        </p:nvGraphicFramePr>
        <p:xfrm>
          <a:off x="2627784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矩形 16"/>
          <p:cNvSpPr/>
          <p:nvPr/>
        </p:nvSpPr>
        <p:spPr>
          <a:xfrm>
            <a:off x="3382963" y="1700213"/>
            <a:ext cx="55816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</a:t>
            </a:r>
            <a:r>
              <a:rPr kumimoji="0" lang="en-US" altLang="zh-TW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kumimoji="0"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）身心障礙者在社區中</a:t>
            </a:r>
            <a:r>
              <a:rPr kumimoji="0"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生存失敗</a:t>
            </a:r>
            <a:r>
              <a:rPr kumimoji="0" lang="zh-TW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的關鍵因素分析</a:t>
            </a:r>
          </a:p>
        </p:txBody>
      </p:sp>
    </p:spTree>
    <p:extLst>
      <p:ext uri="{BB962C8B-B14F-4D97-AF65-F5344CB8AC3E}">
        <p14:creationId xmlns:p14="http://schemas.microsoft.com/office/powerpoint/2010/main" val="32785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多面向的正向行為支持與輔導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pic>
        <p:nvPicPr>
          <p:cNvPr id="10" name="Picture 2" descr="http://pbs.dadeschools.net/images/PBSP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" y="1484784"/>
            <a:ext cx="42862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framewelder.com-cache.s3.amazonaws.com/presentations/144/slides/477/3265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" y="3069109"/>
            <a:ext cx="424973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圓角矩形 18"/>
          <p:cNvSpPr/>
          <p:nvPr/>
        </p:nvSpPr>
        <p:spPr>
          <a:xfrm>
            <a:off x="2006599" y="2348384"/>
            <a:ext cx="1079500" cy="360362"/>
          </a:xfrm>
          <a:prstGeom prst="roundRect">
            <a:avLst/>
          </a:prstGeom>
          <a:noFill/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1574799" y="4148609"/>
            <a:ext cx="1943100" cy="431800"/>
          </a:xfrm>
          <a:prstGeom prst="roundRect">
            <a:avLst/>
          </a:prstGeom>
          <a:noFill/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21" name="Picture 6" descr="http://www.pcma.com/images/pbslandingimage-thumb2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7" y="1484784"/>
            <a:ext cx="4122737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圓角矩形 21"/>
          <p:cNvSpPr/>
          <p:nvPr/>
        </p:nvSpPr>
        <p:spPr>
          <a:xfrm>
            <a:off x="6183312" y="5948834"/>
            <a:ext cx="1727200" cy="287337"/>
          </a:xfrm>
          <a:prstGeom prst="roundRect">
            <a:avLst/>
          </a:prstGeom>
          <a:noFill/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3067794" y="2620938"/>
            <a:ext cx="136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多層次設計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517899" y="4017362"/>
            <a:ext cx="16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全校性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447809" y="6256809"/>
            <a:ext cx="119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全體學生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24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0" grpId="0" animBg="1" autoUpdateAnimBg="0"/>
      <p:bldP spid="22" grpId="0" animBg="1" autoUpdateAnimBg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CB4E0C-F049-4B07-816A-0853C4B53F2B}" type="slidenum">
              <a:rPr lang="zh-TW" altLang="en-US" sz="1400" smtClean="0">
                <a:solidFill>
                  <a:srgbClr val="5C878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zh-TW" altLang="en-US" sz="1400" dirty="0" smtClean="0">
              <a:solidFill>
                <a:srgbClr val="5C8787"/>
              </a:solidFill>
              <a:latin typeface="Verdana" panose="020B0604030504040204" pitchFamily="34" charset="0"/>
            </a:endParaRPr>
          </a:p>
        </p:txBody>
      </p:sp>
      <p:pic>
        <p:nvPicPr>
          <p:cNvPr id="20484" name="圖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43927"/>
            <a:ext cx="57150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直線圖說文字 1 43"/>
          <p:cNvSpPr/>
          <p:nvPr/>
        </p:nvSpPr>
        <p:spPr>
          <a:xfrm>
            <a:off x="323528" y="3501008"/>
            <a:ext cx="1554162" cy="468312"/>
          </a:xfrm>
          <a:prstGeom prst="borderCallout1">
            <a:avLst>
              <a:gd name="adj1" fmla="val -14323"/>
              <a:gd name="adj2" fmla="val 54111"/>
              <a:gd name="adj3" fmla="val -105369"/>
              <a:gd name="adj4" fmla="val 115128"/>
            </a:avLst>
          </a:prstGeom>
          <a:solidFill>
            <a:schemeClr val="bg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</a:rPr>
              <a:t>89</a:t>
            </a: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</a:rPr>
              <a:t>：國科會傑出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</a:rPr>
              <a:t>    論文指導 </a:t>
            </a:r>
          </a:p>
        </p:txBody>
      </p:sp>
      <p:sp>
        <p:nvSpPr>
          <p:cNvPr id="43" name="直線圖說文字 1 42"/>
          <p:cNvSpPr/>
          <p:nvPr/>
        </p:nvSpPr>
        <p:spPr>
          <a:xfrm>
            <a:off x="2051720" y="5059025"/>
            <a:ext cx="2551112" cy="720725"/>
          </a:xfrm>
          <a:prstGeom prst="borderCallout1">
            <a:avLst>
              <a:gd name="adj1" fmla="val -10591"/>
              <a:gd name="adj2" fmla="val 47800"/>
              <a:gd name="adj3" fmla="val -135874"/>
              <a:gd name="adj4" fmla="val 26132"/>
            </a:avLst>
          </a:prstGeom>
          <a:solidFill>
            <a:schemeClr val="bg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</a:rPr>
              <a:t>96</a:t>
            </a: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</a:rPr>
              <a:t>：教育部實習指導典範獎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</a:rPr>
              <a:t>97</a:t>
            </a: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</a:rPr>
              <a:t>：彰師大特優導師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</a:rPr>
              <a:t>97</a:t>
            </a: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</a:rPr>
              <a:t>：國科會傑出論文指導</a:t>
            </a:r>
          </a:p>
        </p:txBody>
      </p:sp>
      <p:sp>
        <p:nvSpPr>
          <p:cNvPr id="45" name="直線圖說文字 1 44"/>
          <p:cNvSpPr/>
          <p:nvPr/>
        </p:nvSpPr>
        <p:spPr>
          <a:xfrm>
            <a:off x="6638924" y="983477"/>
            <a:ext cx="2332038" cy="720725"/>
          </a:xfrm>
          <a:prstGeom prst="borderCallout1">
            <a:avLst>
              <a:gd name="adj1" fmla="val 106905"/>
              <a:gd name="adj2" fmla="val 51269"/>
              <a:gd name="adj3" fmla="val 260427"/>
              <a:gd name="adj4" fmla="val 18402"/>
            </a:avLst>
          </a:prstGeom>
          <a:solidFill>
            <a:schemeClr val="bg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</a:rPr>
              <a:t>98</a:t>
            </a: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</a:rPr>
              <a:t>：國科會研究成果獎勵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</a:rPr>
              <a:t>100</a:t>
            </a: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</a:rPr>
              <a:t>：彰師大傑出教學教師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+mj-ea"/>
              </a:rPr>
              <a:t>102</a:t>
            </a:r>
            <a:r>
              <a:rPr lang="zh-TW" altLang="en-US" sz="1400" b="1" dirty="0">
                <a:solidFill>
                  <a:schemeClr val="tx1"/>
                </a:solidFill>
                <a:latin typeface="+mj-ea"/>
              </a:rPr>
              <a:t>：</a:t>
            </a: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</a:rPr>
              <a:t>科技部傑出</a:t>
            </a:r>
            <a:r>
              <a:rPr lang="zh-TW" altLang="en-US" sz="1300" b="1" dirty="0">
                <a:solidFill>
                  <a:schemeClr val="tx1"/>
                </a:solidFill>
                <a:latin typeface="+mj-ea"/>
                <a:ea typeface="+mj-ea"/>
              </a:rPr>
              <a:t>論文指導</a:t>
            </a:r>
          </a:p>
        </p:txBody>
      </p:sp>
      <p:sp>
        <p:nvSpPr>
          <p:cNvPr id="47" name="直線圖說文字 1 46"/>
          <p:cNvSpPr/>
          <p:nvPr/>
        </p:nvSpPr>
        <p:spPr>
          <a:xfrm>
            <a:off x="6269037" y="3114907"/>
            <a:ext cx="2701925" cy="1144587"/>
          </a:xfrm>
          <a:prstGeom prst="borderCallout1">
            <a:avLst>
              <a:gd name="adj1" fmla="val 54273"/>
              <a:gd name="adj2" fmla="val 42"/>
              <a:gd name="adj3" fmla="val 9602"/>
              <a:gd name="adj4" fmla="val -5584"/>
            </a:avLst>
          </a:prstGeom>
          <a:solidFill>
            <a:schemeClr val="bg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</a:rPr>
              <a:t>103</a:t>
            </a: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</a:rPr>
              <a:t>：彰師大傑出服務教師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</a:rPr>
              <a:t>104</a:t>
            </a: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</a:rPr>
              <a:t>：彰師大</a:t>
            </a:r>
            <a:r>
              <a:rPr lang="zh-TW" altLang="en-US" sz="1300" b="1" dirty="0">
                <a:solidFill>
                  <a:schemeClr val="tx1"/>
                </a:solidFill>
                <a:latin typeface="+mj-ea"/>
                <a:ea typeface="+mj-ea"/>
              </a:rPr>
              <a:t>教學特優彈性薪資</a:t>
            </a:r>
            <a:endParaRPr lang="en-US" altLang="zh-TW" sz="13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</a:rPr>
              <a:t>105</a:t>
            </a: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</a:rPr>
              <a:t>：</a:t>
            </a:r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木鐸獎</a:t>
            </a: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</a:rPr>
              <a:t>、教育部</a:t>
            </a:r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師鐸獎</a:t>
            </a:r>
            <a:endParaRPr lang="en-US" altLang="zh-TW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 </a:t>
            </a:r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行政院性平委員</a:t>
            </a:r>
            <a:endParaRPr lang="en-US" altLang="zh-TW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400" dirty="0">
                <a:solidFill>
                  <a:schemeClr val="tx1"/>
                </a:solidFill>
                <a:latin typeface="+mj-ea"/>
                <a:ea typeface="+mj-ea"/>
              </a:rPr>
              <a:t>106</a:t>
            </a:r>
            <a:r>
              <a:rPr lang="zh-TW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：</a:t>
            </a:r>
            <a:r>
              <a:rPr lang="zh-TW" altLang="en-US" sz="1300" b="1" dirty="0">
                <a:solidFill>
                  <a:schemeClr val="tx1"/>
                </a:solidFill>
                <a:latin typeface="+mj-ea"/>
                <a:ea typeface="+mj-ea"/>
              </a:rPr>
              <a:t>教育部教育實習合作團體獎</a:t>
            </a:r>
            <a:endParaRPr lang="zh-TW" altLang="en-US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2" name="直線圖說文字 1 41"/>
          <p:cNvSpPr/>
          <p:nvPr/>
        </p:nvSpPr>
        <p:spPr>
          <a:xfrm>
            <a:off x="5473699" y="4832461"/>
            <a:ext cx="3497263" cy="1497012"/>
          </a:xfrm>
          <a:prstGeom prst="borderCallout1">
            <a:avLst>
              <a:gd name="adj1" fmla="val -1518"/>
              <a:gd name="adj2" fmla="val 28236"/>
              <a:gd name="adj3" fmla="val -93700"/>
              <a:gd name="adj4" fmla="val -8111"/>
            </a:avLst>
          </a:prstGeom>
          <a:solidFill>
            <a:schemeClr val="bg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TW" sz="1600" b="1" dirty="0">
                <a:solidFill>
                  <a:schemeClr val="tx1"/>
                </a:solidFill>
                <a:latin typeface="+mj-ea"/>
                <a:ea typeface="+mj-ea"/>
              </a:rPr>
              <a:t>107</a:t>
            </a:r>
            <a:r>
              <a:rPr lang="zh-TW" altLang="en-US" sz="1600" b="1" dirty="0">
                <a:solidFill>
                  <a:schemeClr val="tx1"/>
                </a:solidFill>
                <a:latin typeface="+mj-ea"/>
                <a:ea typeface="+mj-ea"/>
              </a:rPr>
              <a:t>：</a:t>
            </a:r>
            <a:r>
              <a:rPr lang="zh-TW" altLang="en-US" sz="1600" b="1" dirty="0">
                <a:solidFill>
                  <a:srgbClr val="FF0000"/>
                </a:solidFill>
                <a:latin typeface="+mj-ea"/>
                <a:ea typeface="+mj-ea"/>
              </a:rPr>
              <a:t>行政院性平委員</a:t>
            </a:r>
            <a:endParaRPr lang="en-US" altLang="zh-TW" sz="1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+mj-ea"/>
                <a:ea typeface="+mj-ea"/>
              </a:rPr>
              <a:t>           婦權基金會董事</a:t>
            </a:r>
            <a:endParaRPr lang="en-US" altLang="zh-TW" sz="1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1600" b="1" dirty="0">
                <a:solidFill>
                  <a:srgbClr val="FF0000"/>
                </a:solidFill>
                <a:latin typeface="+mj-ea"/>
                <a:ea typeface="+mj-ea"/>
              </a:rPr>
              <a:t>教育部高級中等學校性別平等</a:t>
            </a:r>
            <a:endParaRPr lang="en-US" altLang="zh-TW" sz="1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+mj-ea"/>
                <a:ea typeface="+mj-ea"/>
              </a:rPr>
              <a:t>          教育資源中心諮詢委員</a:t>
            </a:r>
            <a:endParaRPr lang="en-US" altLang="zh-TW" sz="1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+mj-ea"/>
                <a:ea typeface="+mj-ea"/>
              </a:rPr>
              <a:t>          教育部性別平等專案小組委員</a:t>
            </a:r>
            <a:endParaRPr lang="en-US" altLang="zh-TW" sz="1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</a:t>
            </a:r>
            <a:r>
              <a:rPr lang="zh-TW" altLang="en-US" sz="1600" b="1" dirty="0">
                <a:solidFill>
                  <a:srgbClr val="FF9900"/>
                </a:solidFill>
                <a:latin typeface="+mj-ea"/>
                <a:ea typeface="+mj-ea"/>
              </a:rPr>
              <a:t>彰化師大教育學院院長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31640" y="178370"/>
            <a:ext cx="67691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林千惠專業成長</a:t>
            </a:r>
            <a:endParaRPr lang="en-US" altLang="zh-TW" sz="36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2470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5" grpId="0" animBg="1"/>
      <p:bldP spid="47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特殊需求學生的學校適應問題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pic>
        <p:nvPicPr>
          <p:cNvPr id="14" name="Picture 2" descr="http://nikadon.com/wp-content/uploads/2011/02/Headache-bothering-you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3113"/>
            <a:ext cx="32400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雲朵形圖說文字 15"/>
          <p:cNvSpPr/>
          <p:nvPr/>
        </p:nvSpPr>
        <p:spPr>
          <a:xfrm>
            <a:off x="3779838" y="1412875"/>
            <a:ext cx="4968875" cy="2952750"/>
          </a:xfrm>
          <a:prstGeom prst="cloudCallout">
            <a:avLst>
              <a:gd name="adj1" fmla="val -48949"/>
              <a:gd name="adj2" fmla="val 6109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Eras Demi ITC" pitchFamily="34" charset="0"/>
                <a:ea typeface="標楷體" pitchFamily="65" charset="-120"/>
              </a:rPr>
              <a:t>Peter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今天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不請假呢？？</a:t>
            </a:r>
          </a:p>
        </p:txBody>
      </p:sp>
    </p:spTree>
    <p:extLst>
      <p:ext uri="{BB962C8B-B14F-4D97-AF65-F5344CB8AC3E}">
        <p14:creationId xmlns:p14="http://schemas.microsoft.com/office/powerpoint/2010/main" val="32528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特殊需求學生的學校適應問題：</a:t>
            </a:r>
            <a:r>
              <a:rPr lang="en-US" altLang="zh-TW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why</a:t>
            </a:r>
            <a:endParaRPr lang="zh-TW" altLang="en-US" sz="27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sp>
        <p:nvSpPr>
          <p:cNvPr id="7" name="手繪多邊形 6"/>
          <p:cNvSpPr/>
          <p:nvPr/>
        </p:nvSpPr>
        <p:spPr>
          <a:xfrm>
            <a:off x="1525905" y="1798537"/>
            <a:ext cx="1857374" cy="723515"/>
          </a:xfrm>
          <a:custGeom>
            <a:avLst/>
            <a:gdLst>
              <a:gd name="connsiteX0" fmla="*/ 0 w 1857374"/>
              <a:gd name="connsiteY0" fmla="*/ 0 h 723515"/>
              <a:gd name="connsiteX1" fmla="*/ 1857374 w 1857374"/>
              <a:gd name="connsiteY1" fmla="*/ 0 h 723515"/>
              <a:gd name="connsiteX2" fmla="*/ 1857374 w 1857374"/>
              <a:gd name="connsiteY2" fmla="*/ 723515 h 723515"/>
              <a:gd name="connsiteX3" fmla="*/ 0 w 1857374"/>
              <a:gd name="connsiteY3" fmla="*/ 723515 h 723515"/>
              <a:gd name="connsiteX4" fmla="*/ 0 w 1857374"/>
              <a:gd name="connsiteY4" fmla="*/ 0 h 72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723515">
                <a:moveTo>
                  <a:pt x="0" y="0"/>
                </a:moveTo>
                <a:lnTo>
                  <a:pt x="1857374" y="0"/>
                </a:lnTo>
                <a:lnTo>
                  <a:pt x="1857374" y="723515"/>
                </a:lnTo>
                <a:lnTo>
                  <a:pt x="0" y="7235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anchor="ctr"/>
          <a:lstStyle/>
          <a:p>
            <a:pPr algn="ctr" defTabSz="6667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b="1" dirty="0">
                <a:latin typeface="+mj-ea"/>
                <a:ea typeface="+mj-ea"/>
              </a:rPr>
              <a:t>社會學習</a:t>
            </a:r>
          </a:p>
        </p:txBody>
      </p:sp>
      <p:sp>
        <p:nvSpPr>
          <p:cNvPr id="8" name="手繪多邊形 7"/>
          <p:cNvSpPr/>
          <p:nvPr/>
        </p:nvSpPr>
        <p:spPr>
          <a:xfrm>
            <a:off x="1525905" y="2522053"/>
            <a:ext cx="1857374" cy="2537409"/>
          </a:xfrm>
          <a:custGeom>
            <a:avLst/>
            <a:gdLst>
              <a:gd name="connsiteX0" fmla="*/ 0 w 1857374"/>
              <a:gd name="connsiteY0" fmla="*/ 0 h 2537409"/>
              <a:gd name="connsiteX1" fmla="*/ 1857374 w 1857374"/>
              <a:gd name="connsiteY1" fmla="*/ 0 h 2537409"/>
              <a:gd name="connsiteX2" fmla="*/ 1857374 w 1857374"/>
              <a:gd name="connsiteY2" fmla="*/ 2537409 h 2537409"/>
              <a:gd name="connsiteX3" fmla="*/ 0 w 1857374"/>
              <a:gd name="connsiteY3" fmla="*/ 2537409 h 2537409"/>
              <a:gd name="connsiteX4" fmla="*/ 0 w 1857374"/>
              <a:gd name="connsiteY4" fmla="*/ 0 h 25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2537409">
                <a:moveTo>
                  <a:pt x="0" y="0"/>
                </a:moveTo>
                <a:lnTo>
                  <a:pt x="1857374" y="0"/>
                </a:lnTo>
                <a:lnTo>
                  <a:pt x="1857374" y="2537409"/>
                </a:lnTo>
                <a:lnTo>
                  <a:pt x="0" y="253740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0010" tIns="80010" rIns="106680" bIns="120015" spcCol="1270"/>
          <a:lstStyle/>
          <a:p>
            <a:pPr marL="114300" lvl="1" indent="-114300" defTabSz="66675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500" b="1" dirty="0">
                <a:latin typeface="+mj-ea"/>
                <a:ea typeface="+mj-ea"/>
              </a:rPr>
              <a:t>錯誤的增強歷史</a:t>
            </a:r>
            <a:r>
              <a:rPr lang="zh-TW" altLang="en-US" sz="1400" b="1" dirty="0">
                <a:latin typeface="+mj-ea"/>
                <a:ea typeface="+mj-ea"/>
              </a:rPr>
              <a:t>（好的行為與不當行為都可能是「學」來的！）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3643312" y="1798537"/>
            <a:ext cx="1857374" cy="723515"/>
          </a:xfrm>
          <a:custGeom>
            <a:avLst/>
            <a:gdLst>
              <a:gd name="connsiteX0" fmla="*/ 0 w 1857374"/>
              <a:gd name="connsiteY0" fmla="*/ 0 h 723515"/>
              <a:gd name="connsiteX1" fmla="*/ 1857374 w 1857374"/>
              <a:gd name="connsiteY1" fmla="*/ 0 h 723515"/>
              <a:gd name="connsiteX2" fmla="*/ 1857374 w 1857374"/>
              <a:gd name="connsiteY2" fmla="*/ 723515 h 723515"/>
              <a:gd name="connsiteX3" fmla="*/ 0 w 1857374"/>
              <a:gd name="connsiteY3" fmla="*/ 723515 h 723515"/>
              <a:gd name="connsiteX4" fmla="*/ 0 w 1857374"/>
              <a:gd name="connsiteY4" fmla="*/ 0 h 72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723515">
                <a:moveTo>
                  <a:pt x="0" y="0"/>
                </a:moveTo>
                <a:lnTo>
                  <a:pt x="1857374" y="0"/>
                </a:lnTo>
                <a:lnTo>
                  <a:pt x="1857374" y="723515"/>
                </a:lnTo>
                <a:lnTo>
                  <a:pt x="0" y="72351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6">
              <a:shade val="80000"/>
              <a:hueOff val="-93186"/>
              <a:satOff val="-7252"/>
              <a:lumOff val="15829"/>
              <a:alphaOff val="0"/>
            </a:schemeClr>
          </a:lnRef>
          <a:fillRef idx="1">
            <a:schemeClr val="accent6">
              <a:shade val="80000"/>
              <a:hueOff val="-93186"/>
              <a:satOff val="-7252"/>
              <a:lumOff val="15829"/>
              <a:alphaOff val="0"/>
            </a:schemeClr>
          </a:fillRef>
          <a:effectRef idx="2">
            <a:schemeClr val="accent6">
              <a:shade val="80000"/>
              <a:hueOff val="-93186"/>
              <a:satOff val="-7252"/>
              <a:lumOff val="15829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anchor="ctr"/>
          <a:lstStyle/>
          <a:p>
            <a:pPr algn="ctr" defTabSz="6667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教師忘了調整的環境因素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3643312" y="2522053"/>
            <a:ext cx="1857374" cy="2537409"/>
          </a:xfrm>
          <a:custGeom>
            <a:avLst/>
            <a:gdLst>
              <a:gd name="connsiteX0" fmla="*/ 0 w 1857374"/>
              <a:gd name="connsiteY0" fmla="*/ 0 h 2537409"/>
              <a:gd name="connsiteX1" fmla="*/ 1857374 w 1857374"/>
              <a:gd name="connsiteY1" fmla="*/ 0 h 2537409"/>
              <a:gd name="connsiteX2" fmla="*/ 1857374 w 1857374"/>
              <a:gd name="connsiteY2" fmla="*/ 2537409 h 2537409"/>
              <a:gd name="connsiteX3" fmla="*/ 0 w 1857374"/>
              <a:gd name="connsiteY3" fmla="*/ 2537409 h 2537409"/>
              <a:gd name="connsiteX4" fmla="*/ 0 w 1857374"/>
              <a:gd name="connsiteY4" fmla="*/ 0 h 25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2537409">
                <a:moveTo>
                  <a:pt x="0" y="0"/>
                </a:moveTo>
                <a:lnTo>
                  <a:pt x="1857374" y="0"/>
                </a:lnTo>
                <a:lnTo>
                  <a:pt x="1857374" y="2537409"/>
                </a:lnTo>
                <a:lnTo>
                  <a:pt x="0" y="2537409"/>
                </a:lnTo>
                <a:lnTo>
                  <a:pt x="0" y="0"/>
                </a:lnTo>
                <a:close/>
              </a:path>
            </a:pathLst>
          </a:custGeom>
          <a:solidFill>
            <a:srgbClr val="FFFFCC">
              <a:alpha val="9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0010" tIns="80010" rIns="106680" bIns="120015" spcCol="1270"/>
          <a:lstStyle/>
          <a:p>
            <a:pPr marL="114300" lvl="1" indent="-114300" defTabSz="66675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500" b="1" dirty="0">
                <a:latin typeface="+mj-ea"/>
                <a:ea typeface="+mj-ea"/>
              </a:rPr>
              <a:t>不良的空間規劃</a:t>
            </a:r>
          </a:p>
          <a:p>
            <a:pPr marL="114300" lvl="1" indent="-114300" defTabSz="66675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500" b="1" dirty="0">
                <a:latin typeface="+mj-ea"/>
                <a:ea typeface="+mj-ea"/>
              </a:rPr>
              <a:t>不合理的學習期待</a:t>
            </a:r>
          </a:p>
          <a:p>
            <a:pPr marL="114300" lvl="1" indent="-114300" defTabSz="66675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500" b="1" dirty="0">
                <a:latin typeface="+mj-ea"/>
                <a:ea typeface="+mj-ea"/>
              </a:rPr>
              <a:t>不一致的管教訊息</a:t>
            </a:r>
          </a:p>
          <a:p>
            <a:pPr marL="114300" lvl="1" indent="-114300" defTabSz="66675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500" b="1" dirty="0">
                <a:latin typeface="+mj-ea"/>
                <a:ea typeface="+mj-ea"/>
              </a:rPr>
              <a:t>對環境刺激的過度敏感</a:t>
            </a:r>
          </a:p>
          <a:p>
            <a:pPr marL="114300" lvl="1" indent="-114300" defTabSz="66675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500" b="1" dirty="0">
                <a:latin typeface="+mj-ea"/>
                <a:ea typeface="+mj-ea"/>
              </a:rPr>
              <a:t>欠缺明確的規範</a:t>
            </a:r>
          </a:p>
          <a:p>
            <a:pPr marL="114300" lvl="1" indent="-114300" defTabSz="66675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500" b="1" dirty="0">
                <a:latin typeface="+mj-ea"/>
                <a:ea typeface="+mj-ea"/>
              </a:rPr>
              <a:t>故意引人注意</a:t>
            </a:r>
          </a:p>
        </p:txBody>
      </p:sp>
      <p:sp>
        <p:nvSpPr>
          <p:cNvPr id="11" name="手繪多邊形 10"/>
          <p:cNvSpPr/>
          <p:nvPr/>
        </p:nvSpPr>
        <p:spPr>
          <a:xfrm>
            <a:off x="5760719" y="1798537"/>
            <a:ext cx="1857374" cy="723515"/>
          </a:xfrm>
          <a:custGeom>
            <a:avLst/>
            <a:gdLst>
              <a:gd name="connsiteX0" fmla="*/ 0 w 1857374"/>
              <a:gd name="connsiteY0" fmla="*/ 0 h 723515"/>
              <a:gd name="connsiteX1" fmla="*/ 1857374 w 1857374"/>
              <a:gd name="connsiteY1" fmla="*/ 0 h 723515"/>
              <a:gd name="connsiteX2" fmla="*/ 1857374 w 1857374"/>
              <a:gd name="connsiteY2" fmla="*/ 723515 h 723515"/>
              <a:gd name="connsiteX3" fmla="*/ 0 w 1857374"/>
              <a:gd name="connsiteY3" fmla="*/ 723515 h 723515"/>
              <a:gd name="connsiteX4" fmla="*/ 0 w 1857374"/>
              <a:gd name="connsiteY4" fmla="*/ 0 h 72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723515">
                <a:moveTo>
                  <a:pt x="0" y="0"/>
                </a:moveTo>
                <a:lnTo>
                  <a:pt x="1857374" y="0"/>
                </a:lnTo>
                <a:lnTo>
                  <a:pt x="1857374" y="723515"/>
                </a:lnTo>
                <a:lnTo>
                  <a:pt x="0" y="72351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6">
              <a:shade val="80000"/>
              <a:hueOff val="-186372"/>
              <a:satOff val="-14504"/>
              <a:lumOff val="31657"/>
              <a:alphaOff val="0"/>
            </a:schemeClr>
          </a:lnRef>
          <a:fillRef idx="1">
            <a:schemeClr val="accent6">
              <a:shade val="80000"/>
              <a:hueOff val="-186372"/>
              <a:satOff val="-14504"/>
              <a:lumOff val="31657"/>
              <a:alphaOff val="0"/>
            </a:schemeClr>
          </a:fillRef>
          <a:effectRef idx="2">
            <a:schemeClr val="accent6">
              <a:shade val="80000"/>
              <a:hueOff val="-186372"/>
              <a:satOff val="-14504"/>
              <a:lumOff val="31657"/>
              <a:alphaOff val="0"/>
            </a:schemeClr>
          </a:effectRef>
          <a:fontRef idx="minor">
            <a:schemeClr val="lt1"/>
          </a:fontRef>
        </p:style>
        <p:txBody>
          <a:bodyPr lIns="106680" tIns="60960" rIns="106680" bIns="60960" spcCol="1270" anchor="ctr"/>
          <a:lstStyle/>
          <a:p>
            <a:pPr algn="ctr" defTabSz="6667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教師無法掌控的環境因素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5760719" y="2522053"/>
            <a:ext cx="1857374" cy="2537409"/>
          </a:xfrm>
          <a:custGeom>
            <a:avLst/>
            <a:gdLst>
              <a:gd name="connsiteX0" fmla="*/ 0 w 1857374"/>
              <a:gd name="connsiteY0" fmla="*/ 0 h 2537409"/>
              <a:gd name="connsiteX1" fmla="*/ 1857374 w 1857374"/>
              <a:gd name="connsiteY1" fmla="*/ 0 h 2537409"/>
              <a:gd name="connsiteX2" fmla="*/ 1857374 w 1857374"/>
              <a:gd name="connsiteY2" fmla="*/ 2537409 h 2537409"/>
              <a:gd name="connsiteX3" fmla="*/ 0 w 1857374"/>
              <a:gd name="connsiteY3" fmla="*/ 2537409 h 2537409"/>
              <a:gd name="connsiteX4" fmla="*/ 0 w 1857374"/>
              <a:gd name="connsiteY4" fmla="*/ 0 h 25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2537409">
                <a:moveTo>
                  <a:pt x="0" y="0"/>
                </a:moveTo>
                <a:lnTo>
                  <a:pt x="1857374" y="0"/>
                </a:lnTo>
                <a:lnTo>
                  <a:pt x="1857374" y="2537409"/>
                </a:lnTo>
                <a:lnTo>
                  <a:pt x="0" y="253740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0010" tIns="80010" rIns="106680" bIns="120015" spcCol="1270"/>
          <a:lstStyle/>
          <a:p>
            <a:pPr marL="114300" lvl="1" indent="-114300" defTabSz="66675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500" b="1" dirty="0">
                <a:latin typeface="+mj-ea"/>
                <a:ea typeface="+mj-ea"/>
              </a:rPr>
              <a:t>學生健康問題</a:t>
            </a:r>
          </a:p>
          <a:p>
            <a:pPr marL="114300" lvl="1" indent="-114300" defTabSz="66675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500" b="1" dirty="0">
                <a:latin typeface="+mj-ea"/>
                <a:ea typeface="+mj-ea"/>
              </a:rPr>
              <a:t>不良的過敏源</a:t>
            </a:r>
          </a:p>
          <a:p>
            <a:pPr marL="114300" lvl="1" indent="-114300" defTabSz="66675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500" b="1" dirty="0">
                <a:latin typeface="+mj-ea"/>
                <a:ea typeface="+mj-ea"/>
              </a:rPr>
              <a:t>營養不良</a:t>
            </a:r>
          </a:p>
          <a:p>
            <a:pPr marL="114300" lvl="1" indent="-114300" defTabSz="66675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500" b="1" dirty="0">
                <a:latin typeface="+mj-ea"/>
                <a:ea typeface="+mj-ea"/>
              </a:rPr>
              <a:t>感官缺陷</a:t>
            </a:r>
          </a:p>
          <a:p>
            <a:pPr marL="114300" lvl="1" indent="-114300" defTabSz="66675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500" b="1" dirty="0">
                <a:latin typeface="+mj-ea"/>
                <a:ea typeface="+mj-ea"/>
              </a:rPr>
              <a:t>來自家庭的壓力或變化</a:t>
            </a:r>
          </a:p>
        </p:txBody>
      </p:sp>
    </p:spTree>
    <p:extLst>
      <p:ext uri="{BB962C8B-B14F-4D97-AF65-F5344CB8AC3E}">
        <p14:creationId xmlns:p14="http://schemas.microsoft.com/office/powerpoint/2010/main" val="222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特殊需求學生的學校適應問題：</a:t>
            </a:r>
            <a:r>
              <a:rPr lang="en-US" altLang="zh-TW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why</a:t>
            </a:r>
            <a:endParaRPr lang="zh-TW" altLang="en-US" sz="27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684213" y="3101975"/>
            <a:ext cx="7488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55650" y="2276475"/>
            <a:ext cx="15128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latin typeface="+mj-ea"/>
                <a:ea typeface="+mj-ea"/>
              </a:rPr>
              <a:t>不當行為</a:t>
            </a:r>
            <a:r>
              <a:rPr lang="en-US" altLang="zh-TW" sz="2000" b="1" dirty="0">
                <a:latin typeface="+mj-ea"/>
                <a:ea typeface="+mj-ea"/>
              </a:rPr>
              <a:t>=</a:t>
            </a:r>
            <a:endParaRPr lang="zh-TW" altLang="en-US" sz="2000" b="1" dirty="0">
              <a:latin typeface="+mj-ea"/>
              <a:ea typeface="+mj-ea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2268538" y="2492375"/>
            <a:ext cx="47513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276600" y="2060575"/>
            <a:ext cx="23034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dirty="0">
                <a:latin typeface="Arial" charset="0"/>
              </a:rPr>
              <a:t> </a:t>
            </a:r>
            <a:r>
              <a:rPr lang="zh-TW" altLang="en-US" sz="2000" b="1" dirty="0">
                <a:latin typeface="+mj-ea"/>
                <a:ea typeface="+mj-ea"/>
              </a:rPr>
              <a:t>壓力  </a:t>
            </a:r>
            <a:r>
              <a:rPr lang="en-US" altLang="zh-TW" sz="2000" b="1" dirty="0">
                <a:latin typeface="+mj-ea"/>
                <a:ea typeface="+mj-ea"/>
              </a:rPr>
              <a:t>x </a:t>
            </a:r>
            <a:r>
              <a:rPr lang="zh-TW" altLang="en-US" sz="2000" b="1" dirty="0">
                <a:latin typeface="+mj-ea"/>
                <a:ea typeface="+mj-ea"/>
              </a:rPr>
              <a:t> 不良習性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339975" y="2565400"/>
            <a:ext cx="46799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dirty="0">
                <a:latin typeface="Arial" charset="0"/>
              </a:rPr>
              <a:t> </a:t>
            </a:r>
            <a:r>
              <a:rPr lang="zh-TW" altLang="en-US" sz="2000" b="1" dirty="0">
                <a:latin typeface="+mj-ea"/>
                <a:ea typeface="+mj-ea"/>
              </a:rPr>
              <a:t>自我功能  </a:t>
            </a:r>
            <a:r>
              <a:rPr lang="en-US" altLang="zh-TW" sz="2000" b="1" dirty="0">
                <a:latin typeface="+mj-ea"/>
                <a:ea typeface="+mj-ea"/>
              </a:rPr>
              <a:t>x</a:t>
            </a:r>
            <a:r>
              <a:rPr lang="zh-TW" altLang="en-US" sz="2000" b="1" dirty="0">
                <a:latin typeface="+mj-ea"/>
                <a:ea typeface="+mj-ea"/>
              </a:rPr>
              <a:t> </a:t>
            </a:r>
            <a:r>
              <a:rPr lang="en-US" altLang="zh-TW" sz="2000" b="1" dirty="0">
                <a:latin typeface="+mj-ea"/>
                <a:ea typeface="+mj-ea"/>
              </a:rPr>
              <a:t> </a:t>
            </a:r>
            <a:r>
              <a:rPr lang="zh-TW" altLang="en-US" sz="2000" b="1" dirty="0">
                <a:latin typeface="+mj-ea"/>
                <a:ea typeface="+mj-ea"/>
              </a:rPr>
              <a:t>環境適應力  </a:t>
            </a:r>
            <a:r>
              <a:rPr lang="en-US" altLang="zh-TW" sz="2000" b="1" dirty="0">
                <a:latin typeface="+mj-ea"/>
                <a:ea typeface="+mj-ea"/>
              </a:rPr>
              <a:t>x</a:t>
            </a:r>
            <a:r>
              <a:rPr lang="zh-TW" altLang="en-US" sz="2000" b="1" dirty="0">
                <a:latin typeface="+mj-ea"/>
                <a:ea typeface="+mj-ea"/>
              </a:rPr>
              <a:t> 支持系統</a:t>
            </a:r>
          </a:p>
        </p:txBody>
      </p:sp>
      <p:pic>
        <p:nvPicPr>
          <p:cNvPr id="20" name="Picture 2" descr="http://www.caps.tp.edu.tw/mediafile/299/editor_model/160/pic/1284191891-7619-firstdaysummer_heart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24479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395288" y="5949950"/>
            <a:ext cx="2447925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1600" b="1" dirty="0">
                <a:latin typeface="+mj-ea"/>
                <a:ea typeface="+mj-ea"/>
              </a:rPr>
              <a:t>教育無他，唯愛與榜樣也！</a:t>
            </a:r>
          </a:p>
        </p:txBody>
      </p:sp>
      <p:sp>
        <p:nvSpPr>
          <p:cNvPr id="22" name="圓角矩形圖說文字 21"/>
          <p:cNvSpPr/>
          <p:nvPr/>
        </p:nvSpPr>
        <p:spPr>
          <a:xfrm>
            <a:off x="3059113" y="3716338"/>
            <a:ext cx="5761037" cy="2233612"/>
          </a:xfrm>
          <a:prstGeom prst="wedgeRoundRectCallout">
            <a:avLst>
              <a:gd name="adj1" fmla="val -57705"/>
              <a:gd name="adj2" fmla="val 31901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學生</a:t>
            </a: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正向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行為支持與輔導的基本</a:t>
            </a: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原則：</a:t>
            </a:r>
            <a:endParaRPr lang="en-US" altLang="zh-TW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盡量減少環境中的不當壓力</a:t>
            </a:r>
            <a:endParaRPr lang="en-US" altLang="zh-TW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從小且持續養成良好習慣</a:t>
            </a:r>
            <a:endParaRPr lang="en-US" altLang="zh-TW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積極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提升學生</a:t>
            </a: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的生活管理能力</a:t>
            </a:r>
            <a:endParaRPr lang="en-US" altLang="zh-TW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增進學生</a:t>
            </a: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對新環境的適應力</a:t>
            </a:r>
            <a:endParaRPr lang="en-US" altLang="zh-TW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提供教師</a:t>
            </a:r>
            <a:r>
              <a:rPr lang="en-US" altLang="zh-TW" b="1" dirty="0">
                <a:solidFill>
                  <a:srgbClr val="C00000"/>
                </a:solidFill>
                <a:latin typeface="+mj-ea"/>
                <a:ea typeface="+mj-ea"/>
              </a:rPr>
              <a:t>/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家長必要</a:t>
            </a: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的管教支援與心理支持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746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特殊需求學生的學校適應問題：</a:t>
            </a:r>
            <a:r>
              <a:rPr lang="en-US" altLang="zh-TW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why</a:t>
            </a:r>
            <a:endParaRPr lang="zh-TW" altLang="en-US" sz="27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068960"/>
            <a:ext cx="8208912" cy="2721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4" name="框架 23"/>
          <p:cNvSpPr/>
          <p:nvPr/>
        </p:nvSpPr>
        <p:spPr>
          <a:xfrm>
            <a:off x="2483768" y="1916832"/>
            <a:ext cx="4176464" cy="96043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附件一：學校適應能力量表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899592" y="5877272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篩選需要後續情緒行為問題輔導的學生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31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特殊需求學生的學校適應問題：</a:t>
            </a:r>
            <a:r>
              <a:rPr lang="en-US" altLang="zh-TW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what</a:t>
            </a:r>
            <a:endParaRPr lang="zh-TW" altLang="en-US" sz="27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571897286"/>
              </p:ext>
            </p:extLst>
          </p:nvPr>
        </p:nvGraphicFramePr>
        <p:xfrm>
          <a:off x="169168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向右箭號圖說文字 8"/>
          <p:cNvSpPr/>
          <p:nvPr/>
        </p:nvSpPr>
        <p:spPr>
          <a:xfrm>
            <a:off x="250825" y="2997200"/>
            <a:ext cx="2665413" cy="1727200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1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認知或學習功能</a:t>
            </a:r>
            <a:r>
              <a:rPr lang="zh-TW" altLang="en-US" sz="1700" b="1" dirty="0" smtClean="0">
                <a:solidFill>
                  <a:srgbClr val="C00000"/>
                </a:solidFill>
                <a:latin typeface="+mj-ea"/>
                <a:ea typeface="+mj-ea"/>
              </a:rPr>
              <a:t>輕微</a:t>
            </a:r>
            <a:r>
              <a:rPr lang="en-US" altLang="zh-TW" sz="1700" b="1" dirty="0" smtClean="0">
                <a:solidFill>
                  <a:srgbClr val="C00000"/>
                </a:solidFill>
                <a:latin typeface="+mj-ea"/>
                <a:ea typeface="+mj-ea"/>
              </a:rPr>
              <a:t>/</a:t>
            </a:r>
            <a:r>
              <a:rPr lang="zh-TW" altLang="en-US" sz="1700" b="1" dirty="0" smtClean="0">
                <a:solidFill>
                  <a:srgbClr val="C00000"/>
                </a:solidFill>
                <a:latin typeface="+mj-ea"/>
                <a:ea typeface="+mj-ea"/>
              </a:rPr>
              <a:t>嚴重</a:t>
            </a:r>
            <a:r>
              <a:rPr lang="zh-TW" altLang="en-US" sz="17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缺損</a:t>
            </a:r>
            <a:endParaRPr lang="en-US" altLang="zh-TW" sz="17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）學習表現欠佳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2</a:t>
            </a:r>
            <a:r>
              <a:rPr lang="zh-TW" altLang="en-US" sz="16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）環境適應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困難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3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）</a:t>
            </a:r>
            <a:r>
              <a:rPr lang="zh-TW" altLang="en-US" sz="1600" b="1" dirty="0">
                <a:solidFill>
                  <a:srgbClr val="FF0000"/>
                </a:solidFill>
                <a:latin typeface="+mj-ea"/>
                <a:ea typeface="+mj-ea"/>
              </a:rPr>
              <a:t>人際互動</a:t>
            </a:r>
            <a:r>
              <a:rPr lang="en-US" altLang="zh-TW" sz="1600" b="1" dirty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zh-TW" altLang="en-US" sz="1600" b="1" dirty="0">
                <a:solidFill>
                  <a:srgbClr val="FF0000"/>
                </a:solidFill>
                <a:latin typeface="+mj-ea"/>
                <a:ea typeface="+mj-ea"/>
              </a:rPr>
              <a:t>社</a:t>
            </a:r>
            <a:endParaRPr lang="en-US" altLang="zh-TW" sz="1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+mj-ea"/>
                <a:ea typeface="+mj-ea"/>
              </a:rPr>
              <a:t>       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會技巧</a:t>
            </a:r>
            <a:r>
              <a:rPr lang="zh-TW" altLang="en-US" sz="1600" b="1" dirty="0">
                <a:solidFill>
                  <a:srgbClr val="FF0000"/>
                </a:solidFill>
                <a:latin typeface="+mj-ea"/>
                <a:ea typeface="+mj-ea"/>
              </a:rPr>
              <a:t>不足</a:t>
            </a:r>
          </a:p>
        </p:txBody>
      </p:sp>
      <p:sp>
        <p:nvSpPr>
          <p:cNvPr id="10" name="向左箭號圖說文字 9"/>
          <p:cNvSpPr/>
          <p:nvPr/>
        </p:nvSpPr>
        <p:spPr>
          <a:xfrm>
            <a:off x="6732588" y="2924175"/>
            <a:ext cx="2160587" cy="1800225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1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認知或學習功能</a:t>
            </a:r>
            <a:r>
              <a:rPr lang="zh-TW" altLang="en-US" sz="1700" b="1" dirty="0">
                <a:solidFill>
                  <a:srgbClr val="C00000"/>
                </a:solidFill>
                <a:latin typeface="+mj-ea"/>
                <a:ea typeface="+mj-ea"/>
              </a:rPr>
              <a:t>無</a:t>
            </a:r>
            <a:r>
              <a:rPr lang="zh-TW" altLang="en-US" sz="1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缺損</a:t>
            </a:r>
            <a:endParaRPr lang="en-US" altLang="zh-TW" sz="17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）學習管道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      受阻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2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）</a:t>
            </a:r>
            <a:r>
              <a:rPr lang="zh-TW" altLang="en-US" sz="1600" b="1" dirty="0">
                <a:solidFill>
                  <a:srgbClr val="FF0000"/>
                </a:solidFill>
                <a:latin typeface="+mj-ea"/>
                <a:ea typeface="+mj-ea"/>
              </a:rPr>
              <a:t>自我肯定</a:t>
            </a:r>
            <a:endParaRPr lang="en-US" altLang="zh-TW" sz="1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+mj-ea"/>
                <a:ea typeface="+mj-ea"/>
              </a:rPr>
              <a:t>       待加強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759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特殊需求學生的學校適應問題：</a:t>
            </a:r>
            <a:r>
              <a:rPr lang="en-US" altLang="zh-TW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what</a:t>
            </a:r>
            <a:endParaRPr lang="zh-TW" altLang="en-US" sz="27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sp>
        <p:nvSpPr>
          <p:cNvPr id="11" name="Rectangle 3"/>
          <p:cNvSpPr>
            <a:spLocks noRot="1" noChangeArrowheads="1"/>
          </p:cNvSpPr>
          <p:nvPr/>
        </p:nvSpPr>
        <p:spPr bwMode="auto">
          <a:xfrm>
            <a:off x="204687" y="2558043"/>
            <a:ext cx="85407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19" y="2023118"/>
            <a:ext cx="5320536" cy="461113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02130"/>
            <a:ext cx="3028950" cy="1514475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>
            <a:off x="7452320" y="2110724"/>
            <a:ext cx="936105" cy="9058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5724128" y="5301208"/>
            <a:ext cx="936104" cy="9058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732240" y="3356829"/>
            <a:ext cx="936104" cy="9058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6732240" y="4941168"/>
            <a:ext cx="1584176" cy="16561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750463" y="636448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特殊需求學生的學校適應問題：</a:t>
            </a:r>
            <a:r>
              <a:rPr lang="en-US" altLang="zh-TW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what</a:t>
            </a:r>
            <a:endParaRPr lang="zh-TW" altLang="en-US" sz="27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sp>
        <p:nvSpPr>
          <p:cNvPr id="11" name="Rectangle 3"/>
          <p:cNvSpPr>
            <a:spLocks noRot="1" noChangeArrowheads="1"/>
          </p:cNvSpPr>
          <p:nvPr/>
        </p:nvSpPr>
        <p:spPr bwMode="auto">
          <a:xfrm>
            <a:off x="204687" y="2558043"/>
            <a:ext cx="85407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17496" y="635673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3444428" y="1928615"/>
            <a:ext cx="1708546" cy="854273"/>
          </a:xfrm>
          <a:custGeom>
            <a:avLst/>
            <a:gdLst>
              <a:gd name="connsiteX0" fmla="*/ 0 w 1708546"/>
              <a:gd name="connsiteY0" fmla="*/ 85427 h 854273"/>
              <a:gd name="connsiteX1" fmla="*/ 25021 w 1708546"/>
              <a:gd name="connsiteY1" fmla="*/ 25021 h 854273"/>
              <a:gd name="connsiteX2" fmla="*/ 85427 w 1708546"/>
              <a:gd name="connsiteY2" fmla="*/ 0 h 854273"/>
              <a:gd name="connsiteX3" fmla="*/ 1623119 w 1708546"/>
              <a:gd name="connsiteY3" fmla="*/ 0 h 854273"/>
              <a:gd name="connsiteX4" fmla="*/ 1683525 w 1708546"/>
              <a:gd name="connsiteY4" fmla="*/ 25021 h 854273"/>
              <a:gd name="connsiteX5" fmla="*/ 1708546 w 1708546"/>
              <a:gd name="connsiteY5" fmla="*/ 85427 h 854273"/>
              <a:gd name="connsiteX6" fmla="*/ 1708546 w 1708546"/>
              <a:gd name="connsiteY6" fmla="*/ 768846 h 854273"/>
              <a:gd name="connsiteX7" fmla="*/ 1683525 w 1708546"/>
              <a:gd name="connsiteY7" fmla="*/ 829252 h 854273"/>
              <a:gd name="connsiteX8" fmla="*/ 1623119 w 1708546"/>
              <a:gd name="connsiteY8" fmla="*/ 854273 h 854273"/>
              <a:gd name="connsiteX9" fmla="*/ 85427 w 1708546"/>
              <a:gd name="connsiteY9" fmla="*/ 854273 h 854273"/>
              <a:gd name="connsiteX10" fmla="*/ 25021 w 1708546"/>
              <a:gd name="connsiteY10" fmla="*/ 829252 h 854273"/>
              <a:gd name="connsiteX11" fmla="*/ 0 w 1708546"/>
              <a:gd name="connsiteY11" fmla="*/ 768846 h 854273"/>
              <a:gd name="connsiteX12" fmla="*/ 0 w 1708546"/>
              <a:gd name="connsiteY12" fmla="*/ 85427 h 85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8546" h="854273">
                <a:moveTo>
                  <a:pt x="0" y="85427"/>
                </a:moveTo>
                <a:cubicBezTo>
                  <a:pt x="0" y="62770"/>
                  <a:pt x="9000" y="41042"/>
                  <a:pt x="25021" y="25021"/>
                </a:cubicBezTo>
                <a:cubicBezTo>
                  <a:pt x="41042" y="9000"/>
                  <a:pt x="62770" y="0"/>
                  <a:pt x="85427" y="0"/>
                </a:cubicBezTo>
                <a:lnTo>
                  <a:pt x="1623119" y="0"/>
                </a:lnTo>
                <a:cubicBezTo>
                  <a:pt x="1645776" y="0"/>
                  <a:pt x="1667504" y="9000"/>
                  <a:pt x="1683525" y="25021"/>
                </a:cubicBezTo>
                <a:cubicBezTo>
                  <a:pt x="1699546" y="41042"/>
                  <a:pt x="1708546" y="62770"/>
                  <a:pt x="1708546" y="85427"/>
                </a:cubicBezTo>
                <a:lnTo>
                  <a:pt x="1708546" y="768846"/>
                </a:lnTo>
                <a:cubicBezTo>
                  <a:pt x="1708546" y="791503"/>
                  <a:pt x="1699546" y="813231"/>
                  <a:pt x="1683525" y="829252"/>
                </a:cubicBezTo>
                <a:cubicBezTo>
                  <a:pt x="1667504" y="845273"/>
                  <a:pt x="1645776" y="854273"/>
                  <a:pt x="1623119" y="854273"/>
                </a:cubicBezTo>
                <a:lnTo>
                  <a:pt x="85427" y="854273"/>
                </a:lnTo>
                <a:cubicBezTo>
                  <a:pt x="62770" y="854273"/>
                  <a:pt x="41042" y="845273"/>
                  <a:pt x="25021" y="829252"/>
                </a:cubicBezTo>
                <a:cubicBezTo>
                  <a:pt x="9000" y="813231"/>
                  <a:pt x="0" y="791503"/>
                  <a:pt x="0" y="768846"/>
                </a:cubicBezTo>
                <a:lnTo>
                  <a:pt x="0" y="8542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2171" tIns="63121" rIns="82171" bIns="63121" spcCol="1270" anchor="ctr"/>
          <a:lstStyle/>
          <a:p>
            <a:pPr algn="ctr" defTabSz="13335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環境衝突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3615283" y="2782889"/>
            <a:ext cx="170854" cy="6407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40705"/>
                </a:lnTo>
                <a:lnTo>
                  <a:pt x="170854" y="640705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手繪多邊形 7"/>
          <p:cNvSpPr/>
          <p:nvPr/>
        </p:nvSpPr>
        <p:spPr>
          <a:xfrm>
            <a:off x="3786138" y="2996457"/>
            <a:ext cx="1366837" cy="854273"/>
          </a:xfrm>
          <a:custGeom>
            <a:avLst/>
            <a:gdLst>
              <a:gd name="connsiteX0" fmla="*/ 0 w 1366837"/>
              <a:gd name="connsiteY0" fmla="*/ 85427 h 854273"/>
              <a:gd name="connsiteX1" fmla="*/ 25021 w 1366837"/>
              <a:gd name="connsiteY1" fmla="*/ 25021 h 854273"/>
              <a:gd name="connsiteX2" fmla="*/ 85427 w 1366837"/>
              <a:gd name="connsiteY2" fmla="*/ 0 h 854273"/>
              <a:gd name="connsiteX3" fmla="*/ 1281410 w 1366837"/>
              <a:gd name="connsiteY3" fmla="*/ 0 h 854273"/>
              <a:gd name="connsiteX4" fmla="*/ 1341816 w 1366837"/>
              <a:gd name="connsiteY4" fmla="*/ 25021 h 854273"/>
              <a:gd name="connsiteX5" fmla="*/ 1366837 w 1366837"/>
              <a:gd name="connsiteY5" fmla="*/ 85427 h 854273"/>
              <a:gd name="connsiteX6" fmla="*/ 1366837 w 1366837"/>
              <a:gd name="connsiteY6" fmla="*/ 768846 h 854273"/>
              <a:gd name="connsiteX7" fmla="*/ 1341816 w 1366837"/>
              <a:gd name="connsiteY7" fmla="*/ 829252 h 854273"/>
              <a:gd name="connsiteX8" fmla="*/ 1281410 w 1366837"/>
              <a:gd name="connsiteY8" fmla="*/ 854273 h 854273"/>
              <a:gd name="connsiteX9" fmla="*/ 85427 w 1366837"/>
              <a:gd name="connsiteY9" fmla="*/ 854273 h 854273"/>
              <a:gd name="connsiteX10" fmla="*/ 25021 w 1366837"/>
              <a:gd name="connsiteY10" fmla="*/ 829252 h 854273"/>
              <a:gd name="connsiteX11" fmla="*/ 0 w 1366837"/>
              <a:gd name="connsiteY11" fmla="*/ 768846 h 854273"/>
              <a:gd name="connsiteX12" fmla="*/ 0 w 1366837"/>
              <a:gd name="connsiteY12" fmla="*/ 85427 h 85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837" h="854273">
                <a:moveTo>
                  <a:pt x="0" y="85427"/>
                </a:moveTo>
                <a:cubicBezTo>
                  <a:pt x="0" y="62770"/>
                  <a:pt x="9000" y="41042"/>
                  <a:pt x="25021" y="25021"/>
                </a:cubicBezTo>
                <a:cubicBezTo>
                  <a:pt x="41042" y="9000"/>
                  <a:pt x="62770" y="0"/>
                  <a:pt x="85427" y="0"/>
                </a:cubicBezTo>
                <a:lnTo>
                  <a:pt x="1281410" y="0"/>
                </a:lnTo>
                <a:cubicBezTo>
                  <a:pt x="1304067" y="0"/>
                  <a:pt x="1325795" y="9000"/>
                  <a:pt x="1341816" y="25021"/>
                </a:cubicBezTo>
                <a:cubicBezTo>
                  <a:pt x="1357837" y="41042"/>
                  <a:pt x="1366837" y="62770"/>
                  <a:pt x="1366837" y="85427"/>
                </a:cubicBezTo>
                <a:lnTo>
                  <a:pt x="1366837" y="768846"/>
                </a:lnTo>
                <a:cubicBezTo>
                  <a:pt x="1366837" y="791503"/>
                  <a:pt x="1357837" y="813231"/>
                  <a:pt x="1341816" y="829252"/>
                </a:cubicBezTo>
                <a:cubicBezTo>
                  <a:pt x="1325795" y="845273"/>
                  <a:pt x="1304067" y="854273"/>
                  <a:pt x="1281410" y="854273"/>
                </a:cubicBezTo>
                <a:lnTo>
                  <a:pt x="85427" y="854273"/>
                </a:lnTo>
                <a:cubicBezTo>
                  <a:pt x="62770" y="854273"/>
                  <a:pt x="41042" y="845273"/>
                  <a:pt x="25021" y="829252"/>
                </a:cubicBezTo>
                <a:cubicBezTo>
                  <a:pt x="9000" y="813231"/>
                  <a:pt x="0" y="791503"/>
                  <a:pt x="0" y="768846"/>
                </a:cubicBezTo>
                <a:lnTo>
                  <a:pt x="0" y="85427"/>
                </a:lnTo>
                <a:close/>
              </a:path>
            </a:pathLst>
          </a:custGeom>
          <a:solidFill>
            <a:srgbClr val="FFFF99">
              <a:alpha val="9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881" tIns="40261" rIns="47881" bIns="40261" spcCol="1270" anchor="ctr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200" b="1" dirty="0">
                <a:latin typeface="+mj-ea"/>
                <a:ea typeface="+mj-ea"/>
              </a:rPr>
              <a:t>侵略</a:t>
            </a:r>
            <a:r>
              <a:rPr lang="en-US" altLang="zh-TW" sz="1200" b="1" dirty="0">
                <a:latin typeface="+mj-ea"/>
                <a:ea typeface="+mj-ea"/>
              </a:rPr>
              <a:t>-</a:t>
            </a:r>
            <a:r>
              <a:rPr lang="zh-TW" altLang="en-US" sz="1200" b="1" dirty="0">
                <a:latin typeface="+mj-ea"/>
                <a:ea typeface="+mj-ea"/>
              </a:rPr>
              <a:t>干擾（</a:t>
            </a:r>
            <a:r>
              <a:rPr lang="en-US" altLang="zh-TW" sz="1200" b="1" dirty="0">
                <a:latin typeface="+mj-ea"/>
                <a:ea typeface="+mj-ea"/>
              </a:rPr>
              <a:t>aggression-disruption</a:t>
            </a:r>
            <a:r>
              <a:rPr lang="zh-TW" altLang="en-US" sz="1200" b="1" dirty="0">
                <a:latin typeface="+mj-ea"/>
                <a:ea typeface="+mj-ea"/>
              </a:rPr>
              <a:t>）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3615283" y="2782889"/>
            <a:ext cx="170854" cy="17085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08546"/>
                </a:lnTo>
                <a:lnTo>
                  <a:pt x="170854" y="1708546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手繪多邊形 9"/>
          <p:cNvSpPr/>
          <p:nvPr/>
        </p:nvSpPr>
        <p:spPr>
          <a:xfrm>
            <a:off x="3786138" y="4064299"/>
            <a:ext cx="1366837" cy="854273"/>
          </a:xfrm>
          <a:custGeom>
            <a:avLst/>
            <a:gdLst>
              <a:gd name="connsiteX0" fmla="*/ 0 w 1366837"/>
              <a:gd name="connsiteY0" fmla="*/ 85427 h 854273"/>
              <a:gd name="connsiteX1" fmla="*/ 25021 w 1366837"/>
              <a:gd name="connsiteY1" fmla="*/ 25021 h 854273"/>
              <a:gd name="connsiteX2" fmla="*/ 85427 w 1366837"/>
              <a:gd name="connsiteY2" fmla="*/ 0 h 854273"/>
              <a:gd name="connsiteX3" fmla="*/ 1281410 w 1366837"/>
              <a:gd name="connsiteY3" fmla="*/ 0 h 854273"/>
              <a:gd name="connsiteX4" fmla="*/ 1341816 w 1366837"/>
              <a:gd name="connsiteY4" fmla="*/ 25021 h 854273"/>
              <a:gd name="connsiteX5" fmla="*/ 1366837 w 1366837"/>
              <a:gd name="connsiteY5" fmla="*/ 85427 h 854273"/>
              <a:gd name="connsiteX6" fmla="*/ 1366837 w 1366837"/>
              <a:gd name="connsiteY6" fmla="*/ 768846 h 854273"/>
              <a:gd name="connsiteX7" fmla="*/ 1341816 w 1366837"/>
              <a:gd name="connsiteY7" fmla="*/ 829252 h 854273"/>
              <a:gd name="connsiteX8" fmla="*/ 1281410 w 1366837"/>
              <a:gd name="connsiteY8" fmla="*/ 854273 h 854273"/>
              <a:gd name="connsiteX9" fmla="*/ 85427 w 1366837"/>
              <a:gd name="connsiteY9" fmla="*/ 854273 h 854273"/>
              <a:gd name="connsiteX10" fmla="*/ 25021 w 1366837"/>
              <a:gd name="connsiteY10" fmla="*/ 829252 h 854273"/>
              <a:gd name="connsiteX11" fmla="*/ 0 w 1366837"/>
              <a:gd name="connsiteY11" fmla="*/ 768846 h 854273"/>
              <a:gd name="connsiteX12" fmla="*/ 0 w 1366837"/>
              <a:gd name="connsiteY12" fmla="*/ 85427 h 85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837" h="854273">
                <a:moveTo>
                  <a:pt x="0" y="85427"/>
                </a:moveTo>
                <a:cubicBezTo>
                  <a:pt x="0" y="62770"/>
                  <a:pt x="9000" y="41042"/>
                  <a:pt x="25021" y="25021"/>
                </a:cubicBezTo>
                <a:cubicBezTo>
                  <a:pt x="41042" y="9000"/>
                  <a:pt x="62770" y="0"/>
                  <a:pt x="85427" y="0"/>
                </a:cubicBezTo>
                <a:lnTo>
                  <a:pt x="1281410" y="0"/>
                </a:lnTo>
                <a:cubicBezTo>
                  <a:pt x="1304067" y="0"/>
                  <a:pt x="1325795" y="9000"/>
                  <a:pt x="1341816" y="25021"/>
                </a:cubicBezTo>
                <a:cubicBezTo>
                  <a:pt x="1357837" y="41042"/>
                  <a:pt x="1366837" y="62770"/>
                  <a:pt x="1366837" y="85427"/>
                </a:cubicBezTo>
                <a:lnTo>
                  <a:pt x="1366837" y="768846"/>
                </a:lnTo>
                <a:cubicBezTo>
                  <a:pt x="1366837" y="791503"/>
                  <a:pt x="1357837" y="813231"/>
                  <a:pt x="1341816" y="829252"/>
                </a:cubicBezTo>
                <a:cubicBezTo>
                  <a:pt x="1325795" y="845273"/>
                  <a:pt x="1304067" y="854273"/>
                  <a:pt x="1281410" y="854273"/>
                </a:cubicBezTo>
                <a:lnTo>
                  <a:pt x="85427" y="854273"/>
                </a:lnTo>
                <a:cubicBezTo>
                  <a:pt x="62770" y="854273"/>
                  <a:pt x="41042" y="845273"/>
                  <a:pt x="25021" y="829252"/>
                </a:cubicBezTo>
                <a:cubicBezTo>
                  <a:pt x="9000" y="813231"/>
                  <a:pt x="0" y="791503"/>
                  <a:pt x="0" y="768846"/>
                </a:cubicBezTo>
                <a:lnTo>
                  <a:pt x="0" y="8542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-1706251"/>
              <a:satOff val="1450"/>
              <a:lumOff val="284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881" tIns="40261" rIns="47881" bIns="40261" spcCol="1270" anchor="ctr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200" b="1" dirty="0">
                <a:latin typeface="+mj-ea"/>
                <a:ea typeface="+mj-ea"/>
              </a:rPr>
              <a:t>過動（</a:t>
            </a:r>
            <a:r>
              <a:rPr lang="en-US" altLang="zh-TW" sz="1200" b="1" dirty="0">
                <a:latin typeface="+mj-ea"/>
                <a:ea typeface="+mj-ea"/>
              </a:rPr>
              <a:t>hyperactivity</a:t>
            </a:r>
            <a:r>
              <a:rPr lang="zh-TW" altLang="en-US" sz="1200" b="1" dirty="0">
                <a:latin typeface="+mj-ea"/>
                <a:ea typeface="+mj-ea"/>
              </a:rPr>
              <a:t>）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3615283" y="2782889"/>
            <a:ext cx="170854" cy="27763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76388"/>
                </a:lnTo>
                <a:lnTo>
                  <a:pt x="170854" y="2776388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手繪多邊形 13"/>
          <p:cNvSpPr/>
          <p:nvPr/>
        </p:nvSpPr>
        <p:spPr>
          <a:xfrm>
            <a:off x="3786138" y="5132140"/>
            <a:ext cx="1366837" cy="854273"/>
          </a:xfrm>
          <a:custGeom>
            <a:avLst/>
            <a:gdLst>
              <a:gd name="connsiteX0" fmla="*/ 0 w 1366837"/>
              <a:gd name="connsiteY0" fmla="*/ 85427 h 854273"/>
              <a:gd name="connsiteX1" fmla="*/ 25021 w 1366837"/>
              <a:gd name="connsiteY1" fmla="*/ 25021 h 854273"/>
              <a:gd name="connsiteX2" fmla="*/ 85427 w 1366837"/>
              <a:gd name="connsiteY2" fmla="*/ 0 h 854273"/>
              <a:gd name="connsiteX3" fmla="*/ 1281410 w 1366837"/>
              <a:gd name="connsiteY3" fmla="*/ 0 h 854273"/>
              <a:gd name="connsiteX4" fmla="*/ 1341816 w 1366837"/>
              <a:gd name="connsiteY4" fmla="*/ 25021 h 854273"/>
              <a:gd name="connsiteX5" fmla="*/ 1366837 w 1366837"/>
              <a:gd name="connsiteY5" fmla="*/ 85427 h 854273"/>
              <a:gd name="connsiteX6" fmla="*/ 1366837 w 1366837"/>
              <a:gd name="connsiteY6" fmla="*/ 768846 h 854273"/>
              <a:gd name="connsiteX7" fmla="*/ 1341816 w 1366837"/>
              <a:gd name="connsiteY7" fmla="*/ 829252 h 854273"/>
              <a:gd name="connsiteX8" fmla="*/ 1281410 w 1366837"/>
              <a:gd name="connsiteY8" fmla="*/ 854273 h 854273"/>
              <a:gd name="connsiteX9" fmla="*/ 85427 w 1366837"/>
              <a:gd name="connsiteY9" fmla="*/ 854273 h 854273"/>
              <a:gd name="connsiteX10" fmla="*/ 25021 w 1366837"/>
              <a:gd name="connsiteY10" fmla="*/ 829252 h 854273"/>
              <a:gd name="connsiteX11" fmla="*/ 0 w 1366837"/>
              <a:gd name="connsiteY11" fmla="*/ 768846 h 854273"/>
              <a:gd name="connsiteX12" fmla="*/ 0 w 1366837"/>
              <a:gd name="connsiteY12" fmla="*/ 85427 h 85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837" h="854273">
                <a:moveTo>
                  <a:pt x="0" y="85427"/>
                </a:moveTo>
                <a:cubicBezTo>
                  <a:pt x="0" y="62770"/>
                  <a:pt x="9000" y="41042"/>
                  <a:pt x="25021" y="25021"/>
                </a:cubicBezTo>
                <a:cubicBezTo>
                  <a:pt x="41042" y="9000"/>
                  <a:pt x="62770" y="0"/>
                  <a:pt x="85427" y="0"/>
                </a:cubicBezTo>
                <a:lnTo>
                  <a:pt x="1281410" y="0"/>
                </a:lnTo>
                <a:cubicBezTo>
                  <a:pt x="1304067" y="0"/>
                  <a:pt x="1325795" y="9000"/>
                  <a:pt x="1341816" y="25021"/>
                </a:cubicBezTo>
                <a:cubicBezTo>
                  <a:pt x="1357837" y="41042"/>
                  <a:pt x="1366837" y="62770"/>
                  <a:pt x="1366837" y="85427"/>
                </a:cubicBezTo>
                <a:lnTo>
                  <a:pt x="1366837" y="768846"/>
                </a:lnTo>
                <a:cubicBezTo>
                  <a:pt x="1366837" y="791503"/>
                  <a:pt x="1357837" y="813231"/>
                  <a:pt x="1341816" y="829252"/>
                </a:cubicBezTo>
                <a:cubicBezTo>
                  <a:pt x="1325795" y="845273"/>
                  <a:pt x="1304067" y="854273"/>
                  <a:pt x="1281410" y="854273"/>
                </a:cubicBezTo>
                <a:lnTo>
                  <a:pt x="85427" y="854273"/>
                </a:lnTo>
                <a:cubicBezTo>
                  <a:pt x="62770" y="854273"/>
                  <a:pt x="41042" y="845273"/>
                  <a:pt x="25021" y="829252"/>
                </a:cubicBezTo>
                <a:cubicBezTo>
                  <a:pt x="9000" y="813231"/>
                  <a:pt x="0" y="791503"/>
                  <a:pt x="0" y="768846"/>
                </a:cubicBezTo>
                <a:lnTo>
                  <a:pt x="0" y="85427"/>
                </a:lnTo>
                <a:close/>
              </a:path>
            </a:pathLst>
          </a:custGeom>
          <a:solidFill>
            <a:srgbClr val="FFFF99">
              <a:alpha val="9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-3412502"/>
              <a:satOff val="2900"/>
              <a:lumOff val="568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881" tIns="40261" rIns="47881" bIns="40261" spcCol="1270" anchor="ctr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200" b="1" dirty="0">
                <a:latin typeface="+mj-ea"/>
                <a:ea typeface="+mj-ea"/>
              </a:rPr>
              <a:t>社會不良適應（</a:t>
            </a:r>
            <a:r>
              <a:rPr lang="en-US" altLang="zh-TW" sz="1200" b="1" dirty="0">
                <a:latin typeface="+mj-ea"/>
                <a:ea typeface="+mj-ea"/>
              </a:rPr>
              <a:t>social maladjustment</a:t>
            </a:r>
            <a:r>
              <a:rPr lang="zh-TW" altLang="en-US" sz="1200" b="1" dirty="0">
                <a:latin typeface="+mj-ea"/>
                <a:ea typeface="+mj-ea"/>
              </a:rPr>
              <a:t>）</a:t>
            </a:r>
          </a:p>
        </p:txBody>
      </p:sp>
      <p:sp>
        <p:nvSpPr>
          <p:cNvPr id="16" name="手繪多邊形 15"/>
          <p:cNvSpPr/>
          <p:nvPr/>
        </p:nvSpPr>
        <p:spPr>
          <a:xfrm>
            <a:off x="5580112" y="1928615"/>
            <a:ext cx="1708546" cy="854273"/>
          </a:xfrm>
          <a:custGeom>
            <a:avLst/>
            <a:gdLst>
              <a:gd name="connsiteX0" fmla="*/ 0 w 1708546"/>
              <a:gd name="connsiteY0" fmla="*/ 85427 h 854273"/>
              <a:gd name="connsiteX1" fmla="*/ 25021 w 1708546"/>
              <a:gd name="connsiteY1" fmla="*/ 25021 h 854273"/>
              <a:gd name="connsiteX2" fmla="*/ 85427 w 1708546"/>
              <a:gd name="connsiteY2" fmla="*/ 0 h 854273"/>
              <a:gd name="connsiteX3" fmla="*/ 1623119 w 1708546"/>
              <a:gd name="connsiteY3" fmla="*/ 0 h 854273"/>
              <a:gd name="connsiteX4" fmla="*/ 1683525 w 1708546"/>
              <a:gd name="connsiteY4" fmla="*/ 25021 h 854273"/>
              <a:gd name="connsiteX5" fmla="*/ 1708546 w 1708546"/>
              <a:gd name="connsiteY5" fmla="*/ 85427 h 854273"/>
              <a:gd name="connsiteX6" fmla="*/ 1708546 w 1708546"/>
              <a:gd name="connsiteY6" fmla="*/ 768846 h 854273"/>
              <a:gd name="connsiteX7" fmla="*/ 1683525 w 1708546"/>
              <a:gd name="connsiteY7" fmla="*/ 829252 h 854273"/>
              <a:gd name="connsiteX8" fmla="*/ 1623119 w 1708546"/>
              <a:gd name="connsiteY8" fmla="*/ 854273 h 854273"/>
              <a:gd name="connsiteX9" fmla="*/ 85427 w 1708546"/>
              <a:gd name="connsiteY9" fmla="*/ 854273 h 854273"/>
              <a:gd name="connsiteX10" fmla="*/ 25021 w 1708546"/>
              <a:gd name="connsiteY10" fmla="*/ 829252 h 854273"/>
              <a:gd name="connsiteX11" fmla="*/ 0 w 1708546"/>
              <a:gd name="connsiteY11" fmla="*/ 768846 h 854273"/>
              <a:gd name="connsiteX12" fmla="*/ 0 w 1708546"/>
              <a:gd name="connsiteY12" fmla="*/ 85427 h 85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8546" h="854273">
                <a:moveTo>
                  <a:pt x="0" y="85427"/>
                </a:moveTo>
                <a:cubicBezTo>
                  <a:pt x="0" y="62770"/>
                  <a:pt x="9000" y="41042"/>
                  <a:pt x="25021" y="25021"/>
                </a:cubicBezTo>
                <a:cubicBezTo>
                  <a:pt x="41042" y="9000"/>
                  <a:pt x="62770" y="0"/>
                  <a:pt x="85427" y="0"/>
                </a:cubicBezTo>
                <a:lnTo>
                  <a:pt x="1623119" y="0"/>
                </a:lnTo>
                <a:cubicBezTo>
                  <a:pt x="1645776" y="0"/>
                  <a:pt x="1667504" y="9000"/>
                  <a:pt x="1683525" y="25021"/>
                </a:cubicBezTo>
                <a:cubicBezTo>
                  <a:pt x="1699546" y="41042"/>
                  <a:pt x="1708546" y="62770"/>
                  <a:pt x="1708546" y="85427"/>
                </a:cubicBezTo>
                <a:lnTo>
                  <a:pt x="1708546" y="768846"/>
                </a:lnTo>
                <a:cubicBezTo>
                  <a:pt x="1708546" y="791503"/>
                  <a:pt x="1699546" y="813231"/>
                  <a:pt x="1683525" y="829252"/>
                </a:cubicBezTo>
                <a:cubicBezTo>
                  <a:pt x="1667504" y="845273"/>
                  <a:pt x="1645776" y="854273"/>
                  <a:pt x="1623119" y="854273"/>
                </a:cubicBezTo>
                <a:lnTo>
                  <a:pt x="85427" y="854273"/>
                </a:lnTo>
                <a:cubicBezTo>
                  <a:pt x="62770" y="854273"/>
                  <a:pt x="41042" y="845273"/>
                  <a:pt x="25021" y="829252"/>
                </a:cubicBezTo>
                <a:cubicBezTo>
                  <a:pt x="9000" y="813231"/>
                  <a:pt x="0" y="791503"/>
                  <a:pt x="0" y="768846"/>
                </a:cubicBezTo>
                <a:lnTo>
                  <a:pt x="0" y="8542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6825004"/>
              <a:satOff val="5801"/>
              <a:lumOff val="11373"/>
              <a:alphaOff val="0"/>
            </a:schemeClr>
          </a:fillRef>
          <a:effectRef idx="2">
            <a:schemeClr val="accent3">
              <a:hueOff val="-6825004"/>
              <a:satOff val="5801"/>
              <a:lumOff val="11373"/>
              <a:alphaOff val="0"/>
            </a:schemeClr>
          </a:effectRef>
          <a:fontRef idx="minor">
            <a:schemeClr val="lt1"/>
          </a:fontRef>
        </p:style>
        <p:txBody>
          <a:bodyPr lIns="82171" tIns="63121" rIns="82171" bIns="63121" spcCol="1270" anchor="ctr"/>
          <a:lstStyle/>
          <a:p>
            <a:pPr algn="ctr" defTabSz="13335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個人困擾</a:t>
            </a:r>
          </a:p>
        </p:txBody>
      </p:sp>
      <p:sp>
        <p:nvSpPr>
          <p:cNvPr id="17" name="手繪多邊形 16"/>
          <p:cNvSpPr/>
          <p:nvPr/>
        </p:nvSpPr>
        <p:spPr>
          <a:xfrm>
            <a:off x="5750967" y="2782889"/>
            <a:ext cx="170854" cy="6407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40705"/>
                </a:lnTo>
                <a:lnTo>
                  <a:pt x="170854" y="640705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手繪多邊形 17"/>
          <p:cNvSpPr/>
          <p:nvPr/>
        </p:nvSpPr>
        <p:spPr>
          <a:xfrm>
            <a:off x="5921821" y="2996457"/>
            <a:ext cx="1366837" cy="854273"/>
          </a:xfrm>
          <a:custGeom>
            <a:avLst/>
            <a:gdLst>
              <a:gd name="connsiteX0" fmla="*/ 0 w 1366837"/>
              <a:gd name="connsiteY0" fmla="*/ 85427 h 854273"/>
              <a:gd name="connsiteX1" fmla="*/ 25021 w 1366837"/>
              <a:gd name="connsiteY1" fmla="*/ 25021 h 854273"/>
              <a:gd name="connsiteX2" fmla="*/ 85427 w 1366837"/>
              <a:gd name="connsiteY2" fmla="*/ 0 h 854273"/>
              <a:gd name="connsiteX3" fmla="*/ 1281410 w 1366837"/>
              <a:gd name="connsiteY3" fmla="*/ 0 h 854273"/>
              <a:gd name="connsiteX4" fmla="*/ 1341816 w 1366837"/>
              <a:gd name="connsiteY4" fmla="*/ 25021 h 854273"/>
              <a:gd name="connsiteX5" fmla="*/ 1366837 w 1366837"/>
              <a:gd name="connsiteY5" fmla="*/ 85427 h 854273"/>
              <a:gd name="connsiteX6" fmla="*/ 1366837 w 1366837"/>
              <a:gd name="connsiteY6" fmla="*/ 768846 h 854273"/>
              <a:gd name="connsiteX7" fmla="*/ 1341816 w 1366837"/>
              <a:gd name="connsiteY7" fmla="*/ 829252 h 854273"/>
              <a:gd name="connsiteX8" fmla="*/ 1281410 w 1366837"/>
              <a:gd name="connsiteY8" fmla="*/ 854273 h 854273"/>
              <a:gd name="connsiteX9" fmla="*/ 85427 w 1366837"/>
              <a:gd name="connsiteY9" fmla="*/ 854273 h 854273"/>
              <a:gd name="connsiteX10" fmla="*/ 25021 w 1366837"/>
              <a:gd name="connsiteY10" fmla="*/ 829252 h 854273"/>
              <a:gd name="connsiteX11" fmla="*/ 0 w 1366837"/>
              <a:gd name="connsiteY11" fmla="*/ 768846 h 854273"/>
              <a:gd name="connsiteX12" fmla="*/ 0 w 1366837"/>
              <a:gd name="connsiteY12" fmla="*/ 85427 h 85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837" h="854273">
                <a:moveTo>
                  <a:pt x="0" y="85427"/>
                </a:moveTo>
                <a:cubicBezTo>
                  <a:pt x="0" y="62770"/>
                  <a:pt x="9000" y="41042"/>
                  <a:pt x="25021" y="25021"/>
                </a:cubicBezTo>
                <a:cubicBezTo>
                  <a:pt x="41042" y="9000"/>
                  <a:pt x="62770" y="0"/>
                  <a:pt x="85427" y="0"/>
                </a:cubicBezTo>
                <a:lnTo>
                  <a:pt x="1281410" y="0"/>
                </a:lnTo>
                <a:cubicBezTo>
                  <a:pt x="1304067" y="0"/>
                  <a:pt x="1325795" y="9000"/>
                  <a:pt x="1341816" y="25021"/>
                </a:cubicBezTo>
                <a:cubicBezTo>
                  <a:pt x="1357837" y="41042"/>
                  <a:pt x="1366837" y="62770"/>
                  <a:pt x="1366837" y="85427"/>
                </a:cubicBezTo>
                <a:lnTo>
                  <a:pt x="1366837" y="768846"/>
                </a:lnTo>
                <a:cubicBezTo>
                  <a:pt x="1366837" y="791503"/>
                  <a:pt x="1357837" y="813231"/>
                  <a:pt x="1341816" y="829252"/>
                </a:cubicBezTo>
                <a:cubicBezTo>
                  <a:pt x="1325795" y="845273"/>
                  <a:pt x="1304067" y="854273"/>
                  <a:pt x="1281410" y="854273"/>
                </a:cubicBezTo>
                <a:lnTo>
                  <a:pt x="85427" y="854273"/>
                </a:lnTo>
                <a:cubicBezTo>
                  <a:pt x="62770" y="854273"/>
                  <a:pt x="41042" y="845273"/>
                  <a:pt x="25021" y="829252"/>
                </a:cubicBezTo>
                <a:cubicBezTo>
                  <a:pt x="9000" y="813231"/>
                  <a:pt x="0" y="791503"/>
                  <a:pt x="0" y="768846"/>
                </a:cubicBezTo>
                <a:lnTo>
                  <a:pt x="0" y="8542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-5118753"/>
              <a:satOff val="4351"/>
              <a:lumOff val="853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881" tIns="40261" rIns="47881" bIns="40261" spcCol="1270" anchor="ctr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200" b="1" dirty="0">
                <a:latin typeface="+mj-ea"/>
                <a:ea typeface="+mj-ea"/>
              </a:rPr>
              <a:t>焦慮</a:t>
            </a:r>
            <a:r>
              <a:rPr lang="en-US" altLang="zh-TW" sz="1200" b="1" dirty="0">
                <a:latin typeface="+mj-ea"/>
                <a:ea typeface="+mj-ea"/>
              </a:rPr>
              <a:t>-</a:t>
            </a:r>
            <a:r>
              <a:rPr lang="zh-TW" altLang="en-US" sz="1200" b="1" dirty="0">
                <a:latin typeface="+mj-ea"/>
                <a:ea typeface="+mj-ea"/>
              </a:rPr>
              <a:t>自卑（</a:t>
            </a:r>
            <a:r>
              <a:rPr lang="en-US" altLang="zh-TW" sz="1200" b="1" dirty="0">
                <a:latin typeface="+mj-ea"/>
                <a:ea typeface="+mj-ea"/>
              </a:rPr>
              <a:t>anxiety-inferiority</a:t>
            </a:r>
            <a:r>
              <a:rPr lang="zh-TW" altLang="en-US" sz="1200" b="1" dirty="0">
                <a:latin typeface="+mj-ea"/>
                <a:ea typeface="+mj-ea"/>
              </a:rPr>
              <a:t>）</a:t>
            </a:r>
          </a:p>
        </p:txBody>
      </p:sp>
      <p:sp>
        <p:nvSpPr>
          <p:cNvPr id="19" name="手繪多邊形 18"/>
          <p:cNvSpPr/>
          <p:nvPr/>
        </p:nvSpPr>
        <p:spPr>
          <a:xfrm>
            <a:off x="5750967" y="2782889"/>
            <a:ext cx="170854" cy="17085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08546"/>
                </a:lnTo>
                <a:lnTo>
                  <a:pt x="170854" y="1708546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手繪多邊形 19"/>
          <p:cNvSpPr/>
          <p:nvPr/>
        </p:nvSpPr>
        <p:spPr>
          <a:xfrm>
            <a:off x="5921821" y="4064299"/>
            <a:ext cx="1366837" cy="854273"/>
          </a:xfrm>
          <a:custGeom>
            <a:avLst/>
            <a:gdLst>
              <a:gd name="connsiteX0" fmla="*/ 0 w 1366837"/>
              <a:gd name="connsiteY0" fmla="*/ 85427 h 854273"/>
              <a:gd name="connsiteX1" fmla="*/ 25021 w 1366837"/>
              <a:gd name="connsiteY1" fmla="*/ 25021 h 854273"/>
              <a:gd name="connsiteX2" fmla="*/ 85427 w 1366837"/>
              <a:gd name="connsiteY2" fmla="*/ 0 h 854273"/>
              <a:gd name="connsiteX3" fmla="*/ 1281410 w 1366837"/>
              <a:gd name="connsiteY3" fmla="*/ 0 h 854273"/>
              <a:gd name="connsiteX4" fmla="*/ 1341816 w 1366837"/>
              <a:gd name="connsiteY4" fmla="*/ 25021 h 854273"/>
              <a:gd name="connsiteX5" fmla="*/ 1366837 w 1366837"/>
              <a:gd name="connsiteY5" fmla="*/ 85427 h 854273"/>
              <a:gd name="connsiteX6" fmla="*/ 1366837 w 1366837"/>
              <a:gd name="connsiteY6" fmla="*/ 768846 h 854273"/>
              <a:gd name="connsiteX7" fmla="*/ 1341816 w 1366837"/>
              <a:gd name="connsiteY7" fmla="*/ 829252 h 854273"/>
              <a:gd name="connsiteX8" fmla="*/ 1281410 w 1366837"/>
              <a:gd name="connsiteY8" fmla="*/ 854273 h 854273"/>
              <a:gd name="connsiteX9" fmla="*/ 85427 w 1366837"/>
              <a:gd name="connsiteY9" fmla="*/ 854273 h 854273"/>
              <a:gd name="connsiteX10" fmla="*/ 25021 w 1366837"/>
              <a:gd name="connsiteY10" fmla="*/ 829252 h 854273"/>
              <a:gd name="connsiteX11" fmla="*/ 0 w 1366837"/>
              <a:gd name="connsiteY11" fmla="*/ 768846 h 854273"/>
              <a:gd name="connsiteX12" fmla="*/ 0 w 1366837"/>
              <a:gd name="connsiteY12" fmla="*/ 85427 h 85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837" h="854273">
                <a:moveTo>
                  <a:pt x="0" y="85427"/>
                </a:moveTo>
                <a:cubicBezTo>
                  <a:pt x="0" y="62770"/>
                  <a:pt x="9000" y="41042"/>
                  <a:pt x="25021" y="25021"/>
                </a:cubicBezTo>
                <a:cubicBezTo>
                  <a:pt x="41042" y="9000"/>
                  <a:pt x="62770" y="0"/>
                  <a:pt x="85427" y="0"/>
                </a:cubicBezTo>
                <a:lnTo>
                  <a:pt x="1281410" y="0"/>
                </a:lnTo>
                <a:cubicBezTo>
                  <a:pt x="1304067" y="0"/>
                  <a:pt x="1325795" y="9000"/>
                  <a:pt x="1341816" y="25021"/>
                </a:cubicBezTo>
                <a:cubicBezTo>
                  <a:pt x="1357837" y="41042"/>
                  <a:pt x="1366837" y="62770"/>
                  <a:pt x="1366837" y="85427"/>
                </a:cubicBezTo>
                <a:lnTo>
                  <a:pt x="1366837" y="768846"/>
                </a:lnTo>
                <a:cubicBezTo>
                  <a:pt x="1366837" y="791503"/>
                  <a:pt x="1357837" y="813231"/>
                  <a:pt x="1341816" y="829252"/>
                </a:cubicBezTo>
                <a:cubicBezTo>
                  <a:pt x="1325795" y="845273"/>
                  <a:pt x="1304067" y="854273"/>
                  <a:pt x="1281410" y="854273"/>
                </a:cubicBezTo>
                <a:lnTo>
                  <a:pt x="85427" y="854273"/>
                </a:lnTo>
                <a:cubicBezTo>
                  <a:pt x="62770" y="854273"/>
                  <a:pt x="41042" y="845273"/>
                  <a:pt x="25021" y="829252"/>
                </a:cubicBezTo>
                <a:cubicBezTo>
                  <a:pt x="9000" y="813231"/>
                  <a:pt x="0" y="791503"/>
                  <a:pt x="0" y="768846"/>
                </a:cubicBezTo>
                <a:lnTo>
                  <a:pt x="0" y="8542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-6825004"/>
              <a:satOff val="5801"/>
              <a:lumOff val="1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881" tIns="40261" rIns="47881" bIns="40261" spcCol="1270" anchor="ctr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200" b="1" dirty="0">
                <a:latin typeface="+mj-ea"/>
                <a:ea typeface="+mj-ea"/>
              </a:rPr>
              <a:t>社會能力不足（</a:t>
            </a:r>
            <a:r>
              <a:rPr lang="en-US" altLang="zh-TW" sz="1200" b="1" dirty="0">
                <a:latin typeface="+mj-ea"/>
                <a:ea typeface="+mj-ea"/>
              </a:rPr>
              <a:t>social incompetence</a:t>
            </a:r>
            <a:r>
              <a:rPr lang="zh-TW" altLang="en-US" sz="1200" b="1" dirty="0">
                <a:latin typeface="+mj-ea"/>
                <a:ea typeface="+mj-ea"/>
              </a:rPr>
              <a:t>）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819" y="5415451"/>
            <a:ext cx="1302075" cy="1466930"/>
          </a:xfrm>
          <a:prstGeom prst="rect">
            <a:avLst/>
          </a:prstGeom>
        </p:spPr>
      </p:pic>
      <p:sp>
        <p:nvSpPr>
          <p:cNvPr id="22" name="橢圓 21"/>
          <p:cNvSpPr/>
          <p:nvPr/>
        </p:nvSpPr>
        <p:spPr>
          <a:xfrm rot="20564733">
            <a:off x="559777" y="3792858"/>
            <a:ext cx="2221595" cy="15764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試分享特教生的個別情緒</a:t>
            </a:r>
            <a:r>
              <a:rPr lang="en-US" altLang="zh-TW" sz="1400" b="1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TW" altLang="en-US" sz="1400" b="1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行為問題有哪些常令您感到困擾或倍感壓力者？</a:t>
            </a:r>
            <a:endParaRPr lang="zh-TW" altLang="en-US" sz="1400" b="1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4405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特殊需求學生的學校適應問題：</a:t>
            </a:r>
            <a:r>
              <a:rPr lang="en-US" altLang="zh-TW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what</a:t>
            </a:r>
            <a:endParaRPr lang="zh-TW" altLang="en-US" sz="27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sp>
        <p:nvSpPr>
          <p:cNvPr id="11" name="Rectangle 3"/>
          <p:cNvSpPr>
            <a:spLocks noRot="1" noChangeArrowheads="1"/>
          </p:cNvSpPr>
          <p:nvPr/>
        </p:nvSpPr>
        <p:spPr bwMode="auto">
          <a:xfrm>
            <a:off x="204687" y="2558043"/>
            <a:ext cx="85407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17496" y="635673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3"/>
          <p:cNvSpPr>
            <a:spLocks noRot="1" noChangeArrowheads="1"/>
          </p:cNvSpPr>
          <p:nvPr/>
        </p:nvSpPr>
        <p:spPr bwMode="auto">
          <a:xfrm>
            <a:off x="179388" y="2133600"/>
            <a:ext cx="85407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39750" y="1773238"/>
            <a:ext cx="4679950" cy="461962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400" b="1" dirty="0">
                <a:latin typeface="+mj-ea"/>
                <a:ea typeface="+mj-ea"/>
              </a:rPr>
              <a:t>嚴重程度 </a:t>
            </a:r>
            <a:r>
              <a:rPr lang="en-US" altLang="zh-TW" sz="2400" b="1" dirty="0">
                <a:latin typeface="+mj-ea"/>
                <a:ea typeface="+mj-ea"/>
              </a:rPr>
              <a:t>=</a:t>
            </a:r>
            <a:r>
              <a:rPr lang="zh-TW" altLang="en-US" sz="2400" b="1" dirty="0">
                <a:latin typeface="+mj-ea"/>
                <a:ea typeface="+mj-ea"/>
              </a:rPr>
              <a:t> 行為頻率 </a:t>
            </a:r>
            <a:r>
              <a:rPr lang="en-US" altLang="zh-TW" sz="2400" b="1" dirty="0">
                <a:latin typeface="+mj-ea"/>
                <a:ea typeface="+mj-ea"/>
              </a:rPr>
              <a:t>X </a:t>
            </a:r>
            <a:r>
              <a:rPr lang="zh-TW" altLang="en-US" sz="2400" b="1" dirty="0">
                <a:latin typeface="+mj-ea"/>
                <a:ea typeface="+mj-ea"/>
              </a:rPr>
              <a:t>行為強度</a:t>
            </a:r>
          </a:p>
        </p:txBody>
      </p:sp>
      <p:sp>
        <p:nvSpPr>
          <p:cNvPr id="25" name="直線圖說文字 1 (無框線) 24"/>
          <p:cNvSpPr/>
          <p:nvPr/>
        </p:nvSpPr>
        <p:spPr>
          <a:xfrm>
            <a:off x="323850" y="2636838"/>
            <a:ext cx="2447925" cy="1871662"/>
          </a:xfrm>
          <a:prstGeom prst="callout1">
            <a:avLst>
              <a:gd name="adj1" fmla="val -407"/>
              <a:gd name="adj2" fmla="val 46402"/>
              <a:gd name="adj3" fmla="val -24549"/>
              <a:gd name="adj4" fmla="val 99778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TW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指行為出現的次數，</a:t>
            </a:r>
            <a:endParaRPr lang="en-US" altLang="zh-TW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例如：</a:t>
            </a:r>
            <a:endParaRPr lang="en-US" altLang="zh-TW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5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分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—1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小時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次以上</a:t>
            </a:r>
            <a:endParaRPr lang="en-US" altLang="zh-TW" sz="14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4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分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—1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天約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～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10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次</a:t>
            </a:r>
            <a:endParaRPr lang="en-US" altLang="zh-TW" sz="14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3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分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—1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週約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～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6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次</a:t>
            </a:r>
            <a:endParaRPr lang="en-US" altLang="zh-TW" sz="14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2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分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—1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個月約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～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3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次</a:t>
            </a:r>
            <a:endParaRPr lang="en-US" altLang="zh-TW" sz="14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分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—1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個月少於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次</a:t>
            </a:r>
            <a:endParaRPr lang="en-US" altLang="zh-TW" sz="14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endParaRPr lang="zh-TW" altLang="en-US" dirty="0"/>
          </a:p>
        </p:txBody>
      </p:sp>
      <p:sp>
        <p:nvSpPr>
          <p:cNvPr id="26" name="直線圖說文字 1 (無框線) 25"/>
          <p:cNvSpPr/>
          <p:nvPr/>
        </p:nvSpPr>
        <p:spPr>
          <a:xfrm>
            <a:off x="2411413" y="3644900"/>
            <a:ext cx="2592387" cy="3024188"/>
          </a:xfrm>
          <a:prstGeom prst="callout1">
            <a:avLst>
              <a:gd name="adj1" fmla="val -407"/>
              <a:gd name="adj2" fmla="val 46402"/>
              <a:gd name="adj3" fmla="val -47329"/>
              <a:gd name="adj4" fmla="val 645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指</a:t>
            </a:r>
            <a:r>
              <a:rPr lang="zh-TW" altLang="zh-TW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每次行為事件持續時間長度或造成的干擾嚴重度</a:t>
            </a: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，例如：</a:t>
            </a:r>
            <a:endParaRPr lang="en-US" altLang="zh-TW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3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分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—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非常嚴重</a:t>
            </a:r>
            <a:r>
              <a:rPr lang="zh-TW" altLang="zh-TW" sz="1400" kern="100" dirty="0">
                <a:solidFill>
                  <a:schemeClr val="bg2">
                    <a:lumMod val="10000"/>
                  </a:schemeClr>
                </a:solidFill>
                <a:ea typeface="標楷體"/>
                <a:cs typeface="MS Mincho"/>
              </a:rPr>
              <a:t>（持續約</a:t>
            </a:r>
            <a:r>
              <a:rPr lang="en-US" altLang="zh-TW" sz="1400" kern="100" dirty="0">
                <a:solidFill>
                  <a:schemeClr val="bg2">
                    <a:lumMod val="10000"/>
                  </a:schemeClr>
                </a:solidFill>
                <a:ea typeface="標楷體"/>
                <a:cs typeface="MS Mincho"/>
              </a:rPr>
              <a:t>1</a:t>
            </a:r>
            <a:r>
              <a:rPr lang="zh-TW" altLang="zh-TW" sz="1400" kern="100" dirty="0">
                <a:solidFill>
                  <a:schemeClr val="bg2">
                    <a:lumMod val="10000"/>
                  </a:schemeClr>
                </a:solidFill>
                <a:ea typeface="標楷體"/>
                <a:cs typeface="MS Mincho"/>
              </a:rPr>
              <a:t>天或危及自己</a:t>
            </a:r>
            <a:r>
              <a:rPr lang="en-US" altLang="zh-TW" sz="1400" kern="100" dirty="0">
                <a:solidFill>
                  <a:schemeClr val="bg2">
                    <a:lumMod val="10000"/>
                  </a:schemeClr>
                </a:solidFill>
                <a:ea typeface="標楷體"/>
                <a:cs typeface="MS Mincho"/>
              </a:rPr>
              <a:t>/</a:t>
            </a:r>
            <a:r>
              <a:rPr lang="zh-TW" altLang="zh-TW" sz="1400" kern="100" dirty="0">
                <a:solidFill>
                  <a:schemeClr val="bg2">
                    <a:lumMod val="10000"/>
                  </a:schemeClr>
                </a:solidFill>
                <a:ea typeface="標楷體"/>
                <a:cs typeface="MS Mincho"/>
              </a:rPr>
              <a:t>他人身體健康與安全）</a:t>
            </a:r>
            <a:endParaRPr lang="en-US" altLang="zh-TW" sz="14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2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分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—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相當嚴重</a:t>
            </a:r>
            <a:r>
              <a:rPr lang="zh-TW" altLang="zh-TW" sz="1400" kern="100" dirty="0">
                <a:solidFill>
                  <a:schemeClr val="bg2">
                    <a:lumMod val="10000"/>
                  </a:schemeClr>
                </a:solidFill>
                <a:ea typeface="標楷體"/>
                <a:cs typeface="MS Mincho"/>
              </a:rPr>
              <a:t>（持續約半天或嚴重干擾日常生活活動之進行）</a:t>
            </a:r>
            <a:endParaRPr lang="en-US" altLang="zh-TW" sz="14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分</a:t>
            </a:r>
            <a:r>
              <a:rPr lang="en-US" altLang="zh-TW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—</a:t>
            </a: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中度嚴重</a:t>
            </a:r>
            <a:r>
              <a:rPr lang="zh-TW" altLang="zh-TW" sz="1400" kern="100" dirty="0">
                <a:solidFill>
                  <a:schemeClr val="bg2">
                    <a:lumMod val="10000"/>
                  </a:schemeClr>
                </a:solidFill>
                <a:ea typeface="標楷體"/>
                <a:cs typeface="MS Mincho"/>
              </a:rPr>
              <a:t>（持續</a:t>
            </a:r>
            <a:r>
              <a:rPr lang="en-US" altLang="zh-TW" sz="1400" kern="100" dirty="0">
                <a:solidFill>
                  <a:schemeClr val="bg2">
                    <a:lumMod val="10000"/>
                  </a:schemeClr>
                </a:solidFill>
                <a:ea typeface="標楷體"/>
                <a:cs typeface="MS Mincho"/>
              </a:rPr>
              <a:t>1-2</a:t>
            </a:r>
            <a:r>
              <a:rPr lang="zh-TW" altLang="zh-TW" sz="1400" kern="100" dirty="0">
                <a:solidFill>
                  <a:schemeClr val="bg2">
                    <a:lumMod val="10000"/>
                  </a:schemeClr>
                </a:solidFill>
                <a:ea typeface="標楷體"/>
                <a:cs typeface="MS Mincho"/>
              </a:rPr>
              <a:t>小時或干擾日常生活活動之進行）</a:t>
            </a:r>
            <a:endParaRPr lang="zh-TW" altLang="en-US" sz="1400" dirty="0"/>
          </a:p>
        </p:txBody>
      </p:sp>
      <p:sp>
        <p:nvSpPr>
          <p:cNvPr id="27" name="手繪多邊形 26"/>
          <p:cNvSpPr/>
          <p:nvPr/>
        </p:nvSpPr>
        <p:spPr>
          <a:xfrm>
            <a:off x="5229931" y="1700808"/>
            <a:ext cx="3760192" cy="3760192"/>
          </a:xfrm>
          <a:custGeom>
            <a:avLst/>
            <a:gdLst>
              <a:gd name="connsiteX0" fmla="*/ 0 w 3760192"/>
              <a:gd name="connsiteY0" fmla="*/ 1880096 h 3760192"/>
              <a:gd name="connsiteX1" fmla="*/ 550669 w 3760192"/>
              <a:gd name="connsiteY1" fmla="*/ 550668 h 3760192"/>
              <a:gd name="connsiteX2" fmla="*/ 1880099 w 3760192"/>
              <a:gd name="connsiteY2" fmla="*/ 3 h 3760192"/>
              <a:gd name="connsiteX3" fmla="*/ 3209527 w 3760192"/>
              <a:gd name="connsiteY3" fmla="*/ 550672 h 3760192"/>
              <a:gd name="connsiteX4" fmla="*/ 3760192 w 3760192"/>
              <a:gd name="connsiteY4" fmla="*/ 1880102 h 3760192"/>
              <a:gd name="connsiteX5" fmla="*/ 3209524 w 3760192"/>
              <a:gd name="connsiteY5" fmla="*/ 3209531 h 3760192"/>
              <a:gd name="connsiteX6" fmla="*/ 1880095 w 3760192"/>
              <a:gd name="connsiteY6" fmla="*/ 3760198 h 3760192"/>
              <a:gd name="connsiteX7" fmla="*/ 550666 w 3760192"/>
              <a:gd name="connsiteY7" fmla="*/ 3209529 h 3760192"/>
              <a:gd name="connsiteX8" fmla="*/ 0 w 3760192"/>
              <a:gd name="connsiteY8" fmla="*/ 1880099 h 3760192"/>
              <a:gd name="connsiteX9" fmla="*/ 0 w 3760192"/>
              <a:gd name="connsiteY9" fmla="*/ 1880096 h 376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60192" h="3760192">
                <a:moveTo>
                  <a:pt x="0" y="1880096"/>
                </a:moveTo>
                <a:cubicBezTo>
                  <a:pt x="1" y="1381463"/>
                  <a:pt x="198082" y="903254"/>
                  <a:pt x="550669" y="550668"/>
                </a:cubicBezTo>
                <a:cubicBezTo>
                  <a:pt x="903256" y="198082"/>
                  <a:pt x="1381466" y="2"/>
                  <a:pt x="1880099" y="3"/>
                </a:cubicBezTo>
                <a:cubicBezTo>
                  <a:pt x="2378732" y="4"/>
                  <a:pt x="2856941" y="198085"/>
                  <a:pt x="3209527" y="550672"/>
                </a:cubicBezTo>
                <a:cubicBezTo>
                  <a:pt x="3562113" y="903259"/>
                  <a:pt x="3760193" y="1381469"/>
                  <a:pt x="3760192" y="1880102"/>
                </a:cubicBezTo>
                <a:cubicBezTo>
                  <a:pt x="3760192" y="2378735"/>
                  <a:pt x="3562111" y="2856945"/>
                  <a:pt x="3209524" y="3209531"/>
                </a:cubicBezTo>
                <a:cubicBezTo>
                  <a:pt x="2856937" y="3562117"/>
                  <a:pt x="2378727" y="3760198"/>
                  <a:pt x="1880095" y="3760198"/>
                </a:cubicBezTo>
                <a:cubicBezTo>
                  <a:pt x="1381462" y="3760198"/>
                  <a:pt x="903253" y="3562116"/>
                  <a:pt x="550666" y="3209529"/>
                </a:cubicBezTo>
                <a:cubicBezTo>
                  <a:pt x="198080" y="2856942"/>
                  <a:pt x="-1" y="2378732"/>
                  <a:pt x="0" y="1880099"/>
                </a:cubicBezTo>
                <a:lnTo>
                  <a:pt x="0" y="1880096"/>
                </a:lnTo>
                <a:close/>
              </a:path>
            </a:pathLst>
          </a:custGeom>
          <a:solidFill>
            <a:srgbClr val="5AF869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22571" tIns="287577" rIns="1322570" bIns="3107723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低風險個案</a:t>
            </a:r>
            <a:endParaRPr lang="en-US" altLang="zh-TW" sz="14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algn="ctr" defTabSz="6223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（於日常生活提供關懷）</a:t>
            </a:r>
          </a:p>
        </p:txBody>
      </p:sp>
      <p:sp>
        <p:nvSpPr>
          <p:cNvPr id="28" name="手繪多邊形 27"/>
          <p:cNvSpPr/>
          <p:nvPr/>
        </p:nvSpPr>
        <p:spPr>
          <a:xfrm>
            <a:off x="5413358" y="2640855"/>
            <a:ext cx="3393338" cy="2820144"/>
          </a:xfrm>
          <a:custGeom>
            <a:avLst/>
            <a:gdLst>
              <a:gd name="connsiteX0" fmla="*/ 0 w 3393338"/>
              <a:gd name="connsiteY0" fmla="*/ 1410072 h 2820144"/>
              <a:gd name="connsiteX1" fmla="*/ 612224 w 3393338"/>
              <a:gd name="connsiteY1" fmla="*/ 325626 h 2820144"/>
              <a:gd name="connsiteX2" fmla="*/ 1696671 w 3393338"/>
              <a:gd name="connsiteY2" fmla="*/ 2 h 2820144"/>
              <a:gd name="connsiteX3" fmla="*/ 2781118 w 3393338"/>
              <a:gd name="connsiteY3" fmla="*/ 325629 h 2820144"/>
              <a:gd name="connsiteX4" fmla="*/ 3393338 w 3393338"/>
              <a:gd name="connsiteY4" fmla="*/ 1410077 h 2820144"/>
              <a:gd name="connsiteX5" fmla="*/ 2781115 w 3393338"/>
              <a:gd name="connsiteY5" fmla="*/ 2494524 h 2820144"/>
              <a:gd name="connsiteX6" fmla="*/ 1696668 w 3393338"/>
              <a:gd name="connsiteY6" fmla="*/ 2820149 h 2820144"/>
              <a:gd name="connsiteX7" fmla="*/ 612221 w 3393338"/>
              <a:gd name="connsiteY7" fmla="*/ 2494523 h 2820144"/>
              <a:gd name="connsiteX8" fmla="*/ 0 w 3393338"/>
              <a:gd name="connsiteY8" fmla="*/ 1410075 h 2820144"/>
              <a:gd name="connsiteX9" fmla="*/ 0 w 3393338"/>
              <a:gd name="connsiteY9" fmla="*/ 1410072 h 282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3338" h="2820144">
                <a:moveTo>
                  <a:pt x="0" y="1410072"/>
                </a:moveTo>
                <a:cubicBezTo>
                  <a:pt x="1" y="990935"/>
                  <a:pt x="224360" y="593522"/>
                  <a:pt x="612224" y="325626"/>
                </a:cubicBezTo>
                <a:cubicBezTo>
                  <a:pt x="916883" y="115199"/>
                  <a:pt x="1300534" y="2"/>
                  <a:pt x="1696671" y="2"/>
                </a:cubicBezTo>
                <a:cubicBezTo>
                  <a:pt x="2092809" y="2"/>
                  <a:pt x="2476460" y="115201"/>
                  <a:pt x="2781118" y="325629"/>
                </a:cubicBezTo>
                <a:cubicBezTo>
                  <a:pt x="3168981" y="593526"/>
                  <a:pt x="3393339" y="990940"/>
                  <a:pt x="3393338" y="1410077"/>
                </a:cubicBezTo>
                <a:cubicBezTo>
                  <a:pt x="3393338" y="1829214"/>
                  <a:pt x="3168979" y="2226627"/>
                  <a:pt x="2781115" y="2494524"/>
                </a:cubicBezTo>
                <a:cubicBezTo>
                  <a:pt x="2476457" y="2704951"/>
                  <a:pt x="2092806" y="2820149"/>
                  <a:pt x="1696668" y="2820149"/>
                </a:cubicBezTo>
                <a:cubicBezTo>
                  <a:pt x="1300530" y="2820149"/>
                  <a:pt x="916879" y="2704950"/>
                  <a:pt x="612221" y="2494523"/>
                </a:cubicBezTo>
                <a:cubicBezTo>
                  <a:pt x="224358" y="2226626"/>
                  <a:pt x="-1" y="1829212"/>
                  <a:pt x="0" y="1410075"/>
                </a:cubicBezTo>
                <a:lnTo>
                  <a:pt x="0" y="1410072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19932"/>
              <a:satOff val="22824"/>
              <a:lumOff val="-4216"/>
              <a:alphaOff val="0"/>
            </a:schemeClr>
          </a:fillRef>
          <a:effectRef idx="2">
            <a:schemeClr val="accent5">
              <a:hueOff val="-419932"/>
              <a:satOff val="22824"/>
              <a:lumOff val="-4216"/>
              <a:alphaOff val="0"/>
            </a:schemeClr>
          </a:effectRef>
          <a:fontRef idx="minor">
            <a:schemeClr val="lt1"/>
          </a:fontRef>
        </p:style>
        <p:txBody>
          <a:bodyPr lIns="1005590" tIns="275827" rIns="1005589" bIns="2214676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中風險個案</a:t>
            </a:r>
            <a:endParaRPr lang="en-US" altLang="zh-TW" sz="14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algn="ctr" defTabSz="6223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（</a:t>
            </a:r>
            <a:r>
              <a:rPr lang="zh-TW" altLang="en-US" sz="14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需於</a:t>
            </a:r>
            <a:r>
              <a:rPr lang="en-US" altLang="zh-TW" sz="14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IEP</a:t>
            </a:r>
            <a:r>
              <a:rPr lang="zh-TW" altLang="en-US" sz="1400" b="1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中擬定特殊需求領域課程目標）</a:t>
            </a:r>
            <a:endParaRPr lang="zh-TW" altLang="en-US" sz="14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9" name="手繪多邊形 28"/>
          <p:cNvSpPr/>
          <p:nvPr/>
        </p:nvSpPr>
        <p:spPr>
          <a:xfrm>
            <a:off x="5688496" y="3580904"/>
            <a:ext cx="2843062" cy="1880096"/>
          </a:xfrm>
          <a:custGeom>
            <a:avLst/>
            <a:gdLst>
              <a:gd name="connsiteX0" fmla="*/ 0 w 2843062"/>
              <a:gd name="connsiteY0" fmla="*/ 940048 h 1880096"/>
              <a:gd name="connsiteX1" fmla="*/ 637426 w 2843062"/>
              <a:gd name="connsiteY1" fmla="*/ 155942 h 1880096"/>
              <a:gd name="connsiteX2" fmla="*/ 1421533 w 2843062"/>
              <a:gd name="connsiteY2" fmla="*/ 1 h 1880096"/>
              <a:gd name="connsiteX3" fmla="*/ 2205640 w 2843062"/>
              <a:gd name="connsiteY3" fmla="*/ 155943 h 1880096"/>
              <a:gd name="connsiteX4" fmla="*/ 2843063 w 2843062"/>
              <a:gd name="connsiteY4" fmla="*/ 940051 h 1880096"/>
              <a:gd name="connsiteX5" fmla="*/ 2205638 w 2843062"/>
              <a:gd name="connsiteY5" fmla="*/ 1724158 h 1880096"/>
              <a:gd name="connsiteX6" fmla="*/ 1421531 w 2843062"/>
              <a:gd name="connsiteY6" fmla="*/ 1880099 h 1880096"/>
              <a:gd name="connsiteX7" fmla="*/ 637424 w 2843062"/>
              <a:gd name="connsiteY7" fmla="*/ 1724157 h 1880096"/>
              <a:gd name="connsiteX8" fmla="*/ 1 w 2843062"/>
              <a:gd name="connsiteY8" fmla="*/ 940049 h 1880096"/>
              <a:gd name="connsiteX9" fmla="*/ 0 w 2843062"/>
              <a:gd name="connsiteY9" fmla="*/ 940048 h 188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3062" h="1880096">
                <a:moveTo>
                  <a:pt x="0" y="940048"/>
                </a:moveTo>
                <a:cubicBezTo>
                  <a:pt x="1" y="624498"/>
                  <a:pt x="239410" y="329997"/>
                  <a:pt x="637426" y="155942"/>
                </a:cubicBezTo>
                <a:cubicBezTo>
                  <a:pt x="870010" y="54231"/>
                  <a:pt x="1142693" y="1"/>
                  <a:pt x="1421533" y="1"/>
                </a:cubicBezTo>
                <a:cubicBezTo>
                  <a:pt x="1700373" y="1"/>
                  <a:pt x="1973056" y="54232"/>
                  <a:pt x="2205640" y="155943"/>
                </a:cubicBezTo>
                <a:cubicBezTo>
                  <a:pt x="2603656" y="329999"/>
                  <a:pt x="2843064" y="624500"/>
                  <a:pt x="2843063" y="940051"/>
                </a:cubicBezTo>
                <a:cubicBezTo>
                  <a:pt x="2843063" y="1255602"/>
                  <a:pt x="2603654" y="1550102"/>
                  <a:pt x="2205638" y="1724158"/>
                </a:cubicBezTo>
                <a:cubicBezTo>
                  <a:pt x="1973054" y="1825869"/>
                  <a:pt x="1700371" y="1880099"/>
                  <a:pt x="1421531" y="1880099"/>
                </a:cubicBezTo>
                <a:cubicBezTo>
                  <a:pt x="1142691" y="1880099"/>
                  <a:pt x="870008" y="1825868"/>
                  <a:pt x="637424" y="1724157"/>
                </a:cubicBezTo>
                <a:cubicBezTo>
                  <a:pt x="239408" y="1550101"/>
                  <a:pt x="0" y="1255600"/>
                  <a:pt x="1" y="940049"/>
                </a:cubicBezTo>
                <a:lnTo>
                  <a:pt x="0" y="940048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39864"/>
              <a:satOff val="45647"/>
              <a:lumOff val="-8432"/>
              <a:alphaOff val="0"/>
            </a:schemeClr>
          </a:fillRef>
          <a:effectRef idx="2">
            <a:schemeClr val="accent5">
              <a:hueOff val="-839864"/>
              <a:satOff val="45647"/>
              <a:lumOff val="-8432"/>
              <a:alphaOff val="0"/>
            </a:schemeClr>
          </a:effectRef>
          <a:fontRef idx="minor">
            <a:schemeClr val="lt1"/>
          </a:fontRef>
        </p:style>
        <p:txBody>
          <a:bodyPr lIns="515925" tIns="569592" rIns="515925" bIns="569592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</a:rPr>
              <a:t>高風險個案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defTabSz="6223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</a:rPr>
              <a:t>（需召開特殊個案研討會，並</a:t>
            </a:r>
            <a:r>
              <a:rPr lang="zh-TW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擬定行為功能介入方案，提供正</a:t>
            </a: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</a:rPr>
              <a:t>向行為</a:t>
            </a:r>
            <a:r>
              <a:rPr lang="zh-TW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支持與輔導</a:t>
            </a:r>
            <a:r>
              <a:rPr lang="zh-TW" altLang="en-US" sz="1100" b="1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zh-TW" altLang="en-US" sz="11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1094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特殊需求學生的學校適應問題：</a:t>
            </a:r>
            <a:r>
              <a:rPr lang="en-US" altLang="zh-TW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what</a:t>
            </a:r>
            <a:endParaRPr lang="zh-TW" altLang="en-US" sz="27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sp>
        <p:nvSpPr>
          <p:cNvPr id="11" name="Rectangle 3"/>
          <p:cNvSpPr>
            <a:spLocks noRot="1" noChangeArrowheads="1"/>
          </p:cNvSpPr>
          <p:nvPr/>
        </p:nvSpPr>
        <p:spPr bwMode="auto">
          <a:xfrm>
            <a:off x="204687" y="2558043"/>
            <a:ext cx="85407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Rectangle 3"/>
          <p:cNvSpPr>
            <a:spLocks noRot="1" noChangeArrowheads="1"/>
          </p:cNvSpPr>
          <p:nvPr/>
        </p:nvSpPr>
        <p:spPr bwMode="auto">
          <a:xfrm>
            <a:off x="179388" y="2133600"/>
            <a:ext cx="85407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419243"/>
              </p:ext>
            </p:extLst>
          </p:nvPr>
        </p:nvGraphicFramePr>
        <p:xfrm>
          <a:off x="221261" y="1361940"/>
          <a:ext cx="8855075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5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67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類型</a:t>
                      </a:r>
                      <a:endParaRPr lang="zh-TW" alt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說明</a:t>
                      </a:r>
                      <a:endParaRPr lang="zh-TW" alt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舉例</a:t>
                      </a:r>
                      <a:endParaRPr lang="zh-TW" alt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自我傷害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marL="91421" marR="9142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行為造成學生本人身體傷害（青腫、撕裂傷、流血、嘔吐等）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頭撞牆壁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地面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硬物、咬自己身體部位、摳身體部位、以利器割傷自己、拍打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掐自己、拔頭髮、戳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打眼睛、反芻食物、猛力摔坐地上等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816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傷害他人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marL="91421" marR="91421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行為對他人造成傷害（如淤青紅腫、撕裂傷、流血、嘔吐等）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用手或器物傷害他人、咬人、扯他人頭髮、用頭撞人、踢人、掐脖子、掐人、抓傷破皮等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破壞物品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marL="91421" marR="91421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摔丟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撕毀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敲壞公有或私人物品或設備，導致財物受損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毀損教室或學校設施設備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人際衝突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marL="91421" marR="91421" anchor="ctr"/>
                </a:tc>
                <a:tc>
                  <a:txBody>
                    <a:bodyPr/>
                    <a:lstStyle/>
                    <a:p>
                      <a:r>
                        <a:rPr lang="zh-TW" altLang="zh-TW" sz="1400" b="0" dirty="0" smtClean="0">
                          <a:latin typeface="+mj-ea"/>
                          <a:ea typeface="+mj-ea"/>
                        </a:rPr>
                        <a:t>行為未造成身體傷害但嚴重干擾他人或影響</a:t>
                      </a:r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學生本人</a:t>
                      </a:r>
                      <a:r>
                        <a:rPr lang="zh-TW" altLang="zh-TW" sz="1400" b="0" dirty="0" smtClean="0">
                          <a:latin typeface="+mj-ea"/>
                          <a:ea typeface="+mj-ea"/>
                        </a:rPr>
                        <a:t>的活動參與及社交互動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dirty="0" smtClean="0">
                          <a:latin typeface="+mj-ea"/>
                          <a:ea typeface="+mj-ea"/>
                        </a:rPr>
                        <a:t>用言語或器物威脅他人、對他人咆哮或謾罵、向人吐口水、聞人身體、摸人頭髮、重複發出喧鬧聲、尖叫、攀爬高處、賴地不起、躁動不安、暴衝、易怒、愛哭鬧、</a:t>
                      </a:r>
                      <a:r>
                        <a:rPr lang="zh-TW" altLang="zh-TW" sz="1400" b="1" dirty="0" smtClean="0">
                          <a:latin typeface="+mj-ea"/>
                          <a:ea typeface="+mj-ea"/>
                        </a:rPr>
                        <a:t>儀式行為</a:t>
                      </a:r>
                      <a:r>
                        <a:rPr lang="zh-TW" altLang="zh-TW" sz="1400" b="0" dirty="0" smtClean="0">
                          <a:latin typeface="+mj-ea"/>
                          <a:ea typeface="+mj-ea"/>
                        </a:rPr>
                        <a:t>、強迫行為、轉換困難（情境</a:t>
                      </a:r>
                      <a:r>
                        <a:rPr lang="en-US" altLang="zh-TW" sz="1400" b="0" dirty="0" smtClean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zh-TW" sz="1400" b="0" dirty="0" smtClean="0">
                          <a:latin typeface="+mj-ea"/>
                          <a:ea typeface="+mj-ea"/>
                        </a:rPr>
                        <a:t>活動）、違抗不順從等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性別互動偏差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marL="91421" marR="91421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性別相關人際互動的不當行為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公然自慰、公開裸露隱私部位、性騷擾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侵害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霸凌他人、擅自觸碰他人私部位、隨意與他人發生性行為、偷取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穿著異性衣物等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畏懼退縮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marL="91421" marR="91421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拒絕與他人互動或參與任何活動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害怕他人靠近、無法引發其對人事物之興趣、拒絕離開座位、長時間與他人保持遠距離、躲藏等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怪異舉止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marL="91421" marR="91421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行為違反常規、令他人感覺不舒服或影響個人健康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異食、暴食、厭食、過度飲水、不適當收集和堆藏物品等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睡眠異常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marL="91421" marR="91421" anchor="ctr"/>
                </a:tc>
                <a:tc>
                  <a:txBody>
                    <a:bodyPr/>
                    <a:lstStyle/>
                    <a:p>
                      <a:r>
                        <a:rPr lang="zh-TW" altLang="zh-TW" sz="1400" b="0" dirty="0" smtClean="0">
                          <a:latin typeface="+mj-ea"/>
                          <a:ea typeface="+mj-ea"/>
                        </a:rPr>
                        <a:t>睡眠狀況影響他人或照顧者的生活品質，或自己的活動參與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家長反應</a:t>
                      </a:r>
                      <a:r>
                        <a:rPr lang="zh-TW" altLang="zh-TW" sz="1400" b="0" dirty="0" smtClean="0">
                          <a:latin typeface="+mj-ea"/>
                          <a:ea typeface="+mj-ea"/>
                        </a:rPr>
                        <a:t>夜間不睡、半夜醒來多次</a:t>
                      </a:r>
                      <a:r>
                        <a:rPr lang="en-US" altLang="zh-TW" sz="1400" b="0" dirty="0" smtClean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zh-TW" sz="1400" b="0" dirty="0" smtClean="0">
                          <a:latin typeface="+mj-ea"/>
                          <a:ea typeface="+mj-ea"/>
                        </a:rPr>
                        <a:t>吵人</a:t>
                      </a:r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或</a:t>
                      </a:r>
                      <a:r>
                        <a:rPr lang="zh-TW" altLang="zh-TW" sz="1400" b="0" dirty="0" smtClean="0">
                          <a:latin typeface="+mj-ea"/>
                          <a:ea typeface="+mj-ea"/>
                        </a:rPr>
                        <a:t>白天嗜睡等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17496" y="635673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特殊需求學生的學校適應問題：</a:t>
            </a:r>
            <a:r>
              <a:rPr lang="en-US" altLang="zh-TW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what</a:t>
            </a:r>
            <a:endParaRPr lang="zh-TW" altLang="en-US" sz="27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sp>
        <p:nvSpPr>
          <p:cNvPr id="11" name="Rectangle 3"/>
          <p:cNvSpPr>
            <a:spLocks noRot="1" noChangeArrowheads="1"/>
          </p:cNvSpPr>
          <p:nvPr/>
        </p:nvSpPr>
        <p:spPr bwMode="auto">
          <a:xfrm>
            <a:off x="48143" y="2102625"/>
            <a:ext cx="85407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Rectangle 3"/>
          <p:cNvSpPr>
            <a:spLocks noRot="1" noChangeArrowheads="1"/>
          </p:cNvSpPr>
          <p:nvPr/>
        </p:nvSpPr>
        <p:spPr bwMode="auto">
          <a:xfrm>
            <a:off x="22844" y="1678182"/>
            <a:ext cx="85407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Rectangle 46"/>
          <p:cNvSpPr txBox="1">
            <a:spLocks noChangeArrowheads="1"/>
          </p:cNvSpPr>
          <p:nvPr/>
        </p:nvSpPr>
        <p:spPr bwMode="auto">
          <a:xfrm>
            <a:off x="1213469" y="1101920"/>
            <a:ext cx="731361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r>
              <a:rPr kumimoji="0" lang="en-US" altLang="zh-TW" sz="200" smtClean="0">
                <a:latin typeface="新細明體" pitchFamily="18" charset="-120"/>
              </a:rPr>
              <a:t> </a:t>
            </a:r>
          </a:p>
          <a:p>
            <a:pPr marL="273050" indent="-273050"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endParaRPr kumimoji="0" lang="en-US" altLang="zh-TW" sz="200" smtClean="0">
              <a:latin typeface="新細明體" pitchFamily="18" charset="-120"/>
            </a:endParaRPr>
          </a:p>
          <a:p>
            <a:pPr marL="273050" indent="-273050"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endParaRPr kumimoji="0" lang="en-US" altLang="zh-TW" sz="200" smtClean="0">
              <a:latin typeface="新細明體" pitchFamily="18" charset="-120"/>
            </a:endParaRPr>
          </a:p>
          <a:p>
            <a:pPr marL="273050" indent="-273050"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endParaRPr kumimoji="0" lang="en-US" altLang="zh-TW" sz="100" smtClean="0"/>
          </a:p>
          <a:p>
            <a:pPr marL="273050" indent="-273050"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r>
              <a:rPr kumimoji="0" lang="en-US" altLang="zh-TW" sz="100" smtClean="0"/>
              <a:t>   </a:t>
            </a:r>
          </a:p>
        </p:txBody>
      </p:sp>
      <p:sp>
        <p:nvSpPr>
          <p:cNvPr id="22" name="手繪多邊形 21"/>
          <p:cNvSpPr/>
          <p:nvPr/>
        </p:nvSpPr>
        <p:spPr>
          <a:xfrm>
            <a:off x="2843112" y="5418292"/>
            <a:ext cx="3048000" cy="762000"/>
          </a:xfrm>
          <a:custGeom>
            <a:avLst/>
            <a:gdLst>
              <a:gd name="connsiteX0" fmla="*/ 0 w 3048000"/>
              <a:gd name="connsiteY0" fmla="*/ 0 h 762000"/>
              <a:gd name="connsiteX1" fmla="*/ 3048000 w 3048000"/>
              <a:gd name="connsiteY1" fmla="*/ 0 h 762000"/>
              <a:gd name="connsiteX2" fmla="*/ 3048000 w 3048000"/>
              <a:gd name="connsiteY2" fmla="*/ 762000 h 762000"/>
              <a:gd name="connsiteX3" fmla="*/ 0 w 3048000"/>
              <a:gd name="connsiteY3" fmla="*/ 762000 h 762000"/>
              <a:gd name="connsiteX4" fmla="*/ 0 w 3048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762000">
                <a:moveTo>
                  <a:pt x="0" y="0"/>
                </a:moveTo>
                <a:lnTo>
                  <a:pt x="3048000" y="0"/>
                </a:lnTo>
                <a:lnTo>
                  <a:pt x="3048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7800" tIns="177800" rIns="177800" bIns="177800" spcCol="1270" anchor="ctr">
            <a:sp3d extrusionH="28000" prstMaterial="matte"/>
          </a:bodyPr>
          <a:lstStyle/>
          <a:p>
            <a:pPr algn="ctr" defTabSz="11112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2500"/>
          </a:p>
        </p:txBody>
      </p:sp>
      <p:sp>
        <p:nvSpPr>
          <p:cNvPr id="24" name="橢圓 23"/>
          <p:cNvSpPr/>
          <p:nvPr/>
        </p:nvSpPr>
        <p:spPr bwMode="auto">
          <a:xfrm>
            <a:off x="1751160" y="1893462"/>
            <a:ext cx="5112568" cy="1322838"/>
          </a:xfrm>
          <a:prstGeom prst="ellipse">
            <a:avLst/>
          </a:pr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z="-227350" prstMaterial="matte"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向下箭號 24"/>
          <p:cNvSpPr/>
          <p:nvPr/>
        </p:nvSpPr>
        <p:spPr bwMode="auto">
          <a:xfrm rot="20429839">
            <a:off x="5409601" y="4809373"/>
            <a:ext cx="725790" cy="472442"/>
          </a:xfrm>
          <a:prstGeom prst="downArrow">
            <a:avLst/>
          </a:pr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手繪多邊形 25"/>
          <p:cNvSpPr/>
          <p:nvPr/>
        </p:nvSpPr>
        <p:spPr bwMode="auto">
          <a:xfrm>
            <a:off x="4991520" y="2685550"/>
            <a:ext cx="1224136" cy="1368152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extrusionH="152250" prstMaterial="matte"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6598" tIns="196598" rIns="196598" bIns="196598" spcCol="1270" anchor="ctr">
            <a:sp3d extrusionH="28000" prstMaterial="matte"/>
          </a:bodyPr>
          <a:lstStyle/>
          <a:p>
            <a:pPr algn="ctr" defTabSz="10223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標楷體" pitchFamily="65" charset="-120"/>
                <a:ea typeface="標楷體" pitchFamily="65" charset="-120"/>
              </a:rPr>
              <a:t>內向性</a:t>
            </a:r>
            <a:endParaRPr lang="en-US" altLang="zh-TW" sz="1600" b="1" dirty="0">
              <a:solidFill>
                <a:schemeClr val="tx2">
                  <a:lumMod val="90000"/>
                  <a:lumOff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10223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標楷體" pitchFamily="65" charset="-120"/>
                <a:ea typeface="標楷體" pitchFamily="65" charset="-120"/>
              </a:rPr>
              <a:t>行為問題</a:t>
            </a:r>
          </a:p>
        </p:txBody>
      </p:sp>
      <p:sp>
        <p:nvSpPr>
          <p:cNvPr id="27" name="圖案 26"/>
          <p:cNvSpPr/>
          <p:nvPr/>
        </p:nvSpPr>
        <p:spPr bwMode="auto">
          <a:xfrm rot="21292288">
            <a:off x="1607144" y="1029366"/>
            <a:ext cx="6109698" cy="4202565"/>
          </a:xfrm>
          <a:prstGeom prst="funnel">
            <a:avLst/>
          </a:pr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extrusionH="152250" prstMaterial="matte">
            <a:bevelT w="165100" prst="coolSlan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手繪多邊形 27"/>
          <p:cNvSpPr/>
          <p:nvPr/>
        </p:nvSpPr>
        <p:spPr bwMode="auto">
          <a:xfrm>
            <a:off x="3623368" y="3045590"/>
            <a:ext cx="1359250" cy="1296144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extrusionH="152250" prstMaterial="matte"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6598" tIns="196598" rIns="196598" bIns="196598" spcCol="1270" anchor="ctr">
            <a:sp3d extrusionH="28000" prstMaterial="matte"/>
          </a:bodyPr>
          <a:lstStyle/>
          <a:p>
            <a:pPr algn="ctr" defTabSz="10223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外向性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defTabSz="10223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行為問題</a:t>
            </a:r>
          </a:p>
        </p:txBody>
      </p:sp>
      <p:sp>
        <p:nvSpPr>
          <p:cNvPr id="29" name="手繪多邊形 28"/>
          <p:cNvSpPr/>
          <p:nvPr/>
        </p:nvSpPr>
        <p:spPr bwMode="auto">
          <a:xfrm>
            <a:off x="2039192" y="2037478"/>
            <a:ext cx="1325929" cy="1328744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extrusionH="152250" prstMaterial="matte"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6598" tIns="196598" rIns="196598" bIns="196598" spcCol="1270" anchor="ctr">
            <a:sp3d extrusionH="28000" prstMaterial="matte"/>
          </a:bodyPr>
          <a:lstStyle/>
          <a:p>
            <a:pPr algn="ctr" defTabSz="10223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其他</a:t>
            </a:r>
          </a:p>
        </p:txBody>
      </p:sp>
      <p:sp>
        <p:nvSpPr>
          <p:cNvPr id="30" name="圓角矩形 29"/>
          <p:cNvSpPr/>
          <p:nvPr/>
        </p:nvSpPr>
        <p:spPr bwMode="auto">
          <a:xfrm>
            <a:off x="2387632" y="5308893"/>
            <a:ext cx="6431911" cy="7445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常見情緒與行為問題類型</a:t>
            </a:r>
          </a:p>
        </p:txBody>
      </p:sp>
      <p:sp>
        <p:nvSpPr>
          <p:cNvPr id="31" name="手繪多邊形 30"/>
          <p:cNvSpPr/>
          <p:nvPr/>
        </p:nvSpPr>
        <p:spPr bwMode="auto">
          <a:xfrm>
            <a:off x="4991520" y="1389406"/>
            <a:ext cx="1306422" cy="1328744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extrusionH="152250" prstMaterial="matte"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6598" tIns="196598" rIns="196598" bIns="196598" spcCol="1270" anchor="ctr">
            <a:sp3d extrusionH="28000" prstMaterial="matte"/>
          </a:bodyPr>
          <a:lstStyle/>
          <a:p>
            <a:pPr algn="ctr" defTabSz="10223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學習適應問題</a:t>
            </a:r>
          </a:p>
        </p:txBody>
      </p:sp>
      <p:sp>
        <p:nvSpPr>
          <p:cNvPr id="32" name="手繪多邊形 31"/>
          <p:cNvSpPr/>
          <p:nvPr/>
        </p:nvSpPr>
        <p:spPr bwMode="auto">
          <a:xfrm>
            <a:off x="3551360" y="1677438"/>
            <a:ext cx="1306422" cy="1328744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extrusionH="152250" prstMaterial="matte"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6598" tIns="196598" rIns="196598" bIns="196598" spcCol="1270" anchor="ctr">
            <a:sp3d extrusionH="28000" prstMaterial="matte"/>
          </a:bodyPr>
          <a:lstStyle/>
          <a:p>
            <a:pPr algn="ctr" defTabSz="10223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不良習慣</a:t>
            </a:r>
          </a:p>
        </p:txBody>
      </p:sp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732240" y="627570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/>
          <p:nvPr/>
        </p:nvSpPr>
        <p:spPr>
          <a:xfrm>
            <a:off x="2990131" y="5940385"/>
            <a:ext cx="3048000" cy="762000"/>
          </a:xfrm>
          <a:custGeom>
            <a:avLst/>
            <a:gdLst>
              <a:gd name="connsiteX0" fmla="*/ 0 w 3048000"/>
              <a:gd name="connsiteY0" fmla="*/ 0 h 762000"/>
              <a:gd name="connsiteX1" fmla="*/ 3048000 w 3048000"/>
              <a:gd name="connsiteY1" fmla="*/ 0 h 762000"/>
              <a:gd name="connsiteX2" fmla="*/ 3048000 w 3048000"/>
              <a:gd name="connsiteY2" fmla="*/ 762000 h 762000"/>
              <a:gd name="connsiteX3" fmla="*/ 0 w 3048000"/>
              <a:gd name="connsiteY3" fmla="*/ 762000 h 762000"/>
              <a:gd name="connsiteX4" fmla="*/ 0 w 3048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762000">
                <a:moveTo>
                  <a:pt x="0" y="0"/>
                </a:moveTo>
                <a:lnTo>
                  <a:pt x="3048000" y="0"/>
                </a:lnTo>
                <a:lnTo>
                  <a:pt x="3048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7800" tIns="177800" rIns="177800" bIns="177800" spcCol="1270" anchor="ctr">
            <a:sp3d extrusionH="28000" prstMaterial="matte"/>
          </a:bodyPr>
          <a:lstStyle/>
          <a:p>
            <a:pPr defTabSz="11112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2000"/>
          </a:p>
        </p:txBody>
      </p:sp>
      <p:sp>
        <p:nvSpPr>
          <p:cNvPr id="1843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A9A9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B2B787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8C06F0-7F8E-4451-A27E-D021BB430B68}" type="slidenum">
              <a:rPr lang="zh-TW" altLang="en-US" sz="1600">
                <a:solidFill>
                  <a:srgbClr val="5C878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zh-TW" altLang="en-US" sz="1600">
              <a:solidFill>
                <a:srgbClr val="5C8787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研習大綱</a:t>
            </a:r>
          </a:p>
        </p:txBody>
      </p:sp>
      <p:sp>
        <p:nvSpPr>
          <p:cNvPr id="6" name="直線接點 5"/>
          <p:cNvSpPr/>
          <p:nvPr/>
        </p:nvSpPr>
        <p:spPr>
          <a:xfrm>
            <a:off x="2432468" y="5516983"/>
            <a:ext cx="4386326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直線接點 7"/>
          <p:cNvSpPr/>
          <p:nvPr/>
        </p:nvSpPr>
        <p:spPr>
          <a:xfrm>
            <a:off x="2432468" y="3987885"/>
            <a:ext cx="3757211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直線接點 8"/>
          <p:cNvSpPr/>
          <p:nvPr/>
        </p:nvSpPr>
        <p:spPr>
          <a:xfrm>
            <a:off x="2432468" y="2458788"/>
            <a:ext cx="4386326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橢圓 9"/>
          <p:cNvSpPr/>
          <p:nvPr/>
        </p:nvSpPr>
        <p:spPr>
          <a:xfrm>
            <a:off x="248043" y="1803460"/>
            <a:ext cx="4368851" cy="436885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手繪多邊形 11"/>
          <p:cNvSpPr/>
          <p:nvPr/>
        </p:nvSpPr>
        <p:spPr>
          <a:xfrm>
            <a:off x="1034436" y="4123320"/>
            <a:ext cx="2796064" cy="1441720"/>
          </a:xfrm>
          <a:custGeom>
            <a:avLst/>
            <a:gdLst>
              <a:gd name="connsiteX0" fmla="*/ 0 w 2796064"/>
              <a:gd name="connsiteY0" fmla="*/ 0 h 1441720"/>
              <a:gd name="connsiteX1" fmla="*/ 2796064 w 2796064"/>
              <a:gd name="connsiteY1" fmla="*/ 0 h 1441720"/>
              <a:gd name="connsiteX2" fmla="*/ 2796064 w 2796064"/>
              <a:gd name="connsiteY2" fmla="*/ 1441720 h 1441720"/>
              <a:gd name="connsiteX3" fmla="*/ 0 w 2796064"/>
              <a:gd name="connsiteY3" fmla="*/ 1441720 h 1441720"/>
              <a:gd name="connsiteX4" fmla="*/ 0 w 2796064"/>
              <a:gd name="connsiteY4" fmla="*/ 0 h 144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6064" h="1441720">
                <a:moveTo>
                  <a:pt x="0" y="0"/>
                </a:moveTo>
                <a:lnTo>
                  <a:pt x="2796064" y="0"/>
                </a:lnTo>
                <a:lnTo>
                  <a:pt x="2796064" y="1441720"/>
                </a:lnTo>
                <a:lnTo>
                  <a:pt x="0" y="14417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6500" kern="1200"/>
          </a:p>
        </p:txBody>
      </p:sp>
      <p:sp>
        <p:nvSpPr>
          <p:cNvPr id="17" name="橢圓 16"/>
          <p:cNvSpPr/>
          <p:nvPr/>
        </p:nvSpPr>
        <p:spPr>
          <a:xfrm>
            <a:off x="6163467" y="1803460"/>
            <a:ext cx="1310655" cy="131065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手繪多邊形 23"/>
          <p:cNvSpPr/>
          <p:nvPr/>
        </p:nvSpPr>
        <p:spPr>
          <a:xfrm>
            <a:off x="7474122" y="1803460"/>
            <a:ext cx="1850406" cy="1310655"/>
          </a:xfrm>
          <a:custGeom>
            <a:avLst/>
            <a:gdLst>
              <a:gd name="connsiteX0" fmla="*/ 0 w 1171507"/>
              <a:gd name="connsiteY0" fmla="*/ 0 h 1310655"/>
              <a:gd name="connsiteX1" fmla="*/ 1171507 w 1171507"/>
              <a:gd name="connsiteY1" fmla="*/ 0 h 1310655"/>
              <a:gd name="connsiteX2" fmla="*/ 1171507 w 1171507"/>
              <a:gd name="connsiteY2" fmla="*/ 1310655 h 1310655"/>
              <a:gd name="connsiteX3" fmla="*/ 0 w 1171507"/>
              <a:gd name="connsiteY3" fmla="*/ 1310655 h 1310655"/>
              <a:gd name="connsiteX4" fmla="*/ 0 w 1171507"/>
              <a:gd name="connsiteY4" fmla="*/ 0 h 131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507" h="1310655">
                <a:moveTo>
                  <a:pt x="0" y="0"/>
                </a:moveTo>
                <a:lnTo>
                  <a:pt x="1171507" y="0"/>
                </a:lnTo>
                <a:lnTo>
                  <a:pt x="1171507" y="1310655"/>
                </a:lnTo>
                <a:lnTo>
                  <a:pt x="0" y="13106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0" rIns="95250" bIns="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latin typeface="+mj-ea"/>
                <a:ea typeface="+mj-ea"/>
              </a:rPr>
              <a:t>融合教育班級經營的信念分享</a:t>
            </a:r>
            <a:endParaRPr lang="zh-TW" altLang="en-US" sz="2000" b="1" kern="1200" dirty="0">
              <a:latin typeface="+mj-ea"/>
              <a:ea typeface="+mj-ea"/>
            </a:endParaRPr>
          </a:p>
        </p:txBody>
      </p:sp>
      <p:sp>
        <p:nvSpPr>
          <p:cNvPr id="27" name="手繪多邊形 26"/>
          <p:cNvSpPr/>
          <p:nvPr/>
        </p:nvSpPr>
        <p:spPr>
          <a:xfrm>
            <a:off x="7071376" y="3429484"/>
            <a:ext cx="1821104" cy="1310655"/>
          </a:xfrm>
          <a:custGeom>
            <a:avLst/>
            <a:gdLst>
              <a:gd name="connsiteX0" fmla="*/ 0 w 1358030"/>
              <a:gd name="connsiteY0" fmla="*/ 0 h 1310655"/>
              <a:gd name="connsiteX1" fmla="*/ 1358030 w 1358030"/>
              <a:gd name="connsiteY1" fmla="*/ 0 h 1310655"/>
              <a:gd name="connsiteX2" fmla="*/ 1358030 w 1358030"/>
              <a:gd name="connsiteY2" fmla="*/ 1310655 h 1310655"/>
              <a:gd name="connsiteX3" fmla="*/ 0 w 1358030"/>
              <a:gd name="connsiteY3" fmla="*/ 1310655 h 1310655"/>
              <a:gd name="connsiteX4" fmla="*/ 0 w 1358030"/>
              <a:gd name="connsiteY4" fmla="*/ 0 h 131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030" h="1310655">
                <a:moveTo>
                  <a:pt x="0" y="0"/>
                </a:moveTo>
                <a:lnTo>
                  <a:pt x="1358030" y="0"/>
                </a:lnTo>
                <a:lnTo>
                  <a:pt x="1358030" y="1310655"/>
                </a:lnTo>
                <a:lnTo>
                  <a:pt x="0" y="13106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0" rIns="95250" bIns="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latin typeface="+mj-ea"/>
                <a:ea typeface="+mj-ea"/>
              </a:rPr>
              <a:t>正向行為支持與輔導</a:t>
            </a:r>
            <a:endParaRPr lang="zh-TW" altLang="en-US" sz="2000" b="1" kern="1200" dirty="0">
              <a:latin typeface="+mj-ea"/>
              <a:ea typeface="+mj-ea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5237660" y="4788321"/>
            <a:ext cx="1310655" cy="131065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手繪多邊形 28"/>
          <p:cNvSpPr/>
          <p:nvPr/>
        </p:nvSpPr>
        <p:spPr>
          <a:xfrm>
            <a:off x="7474122" y="4861656"/>
            <a:ext cx="1669878" cy="1310655"/>
          </a:xfrm>
          <a:custGeom>
            <a:avLst/>
            <a:gdLst>
              <a:gd name="connsiteX0" fmla="*/ 0 w 1469108"/>
              <a:gd name="connsiteY0" fmla="*/ 0 h 1310655"/>
              <a:gd name="connsiteX1" fmla="*/ 1469108 w 1469108"/>
              <a:gd name="connsiteY1" fmla="*/ 0 h 1310655"/>
              <a:gd name="connsiteX2" fmla="*/ 1469108 w 1469108"/>
              <a:gd name="connsiteY2" fmla="*/ 1310655 h 1310655"/>
              <a:gd name="connsiteX3" fmla="*/ 0 w 1469108"/>
              <a:gd name="connsiteY3" fmla="*/ 1310655 h 1310655"/>
              <a:gd name="connsiteX4" fmla="*/ 0 w 1469108"/>
              <a:gd name="connsiteY4" fmla="*/ 0 h 131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108" h="1310655">
                <a:moveTo>
                  <a:pt x="0" y="0"/>
                </a:moveTo>
                <a:lnTo>
                  <a:pt x="1469108" y="0"/>
                </a:lnTo>
                <a:lnTo>
                  <a:pt x="1469108" y="1310655"/>
                </a:lnTo>
                <a:lnTo>
                  <a:pt x="0" y="13106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0" rIns="95250" bIns="0" numCol="1" spcCol="1270" anchor="ctr" anchorCtr="0">
            <a:noAutofit/>
          </a:bodyPr>
          <a:lstStyle/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000" b="1" kern="1200" dirty="0" smtClean="0">
                <a:latin typeface="+mj-ea"/>
                <a:ea typeface="+mj-ea"/>
              </a:rPr>
              <a:t>504</a:t>
            </a:r>
            <a:r>
              <a:rPr lang="zh-TW" altLang="en-US" sz="2000" b="1" kern="1200" dirty="0" smtClean="0">
                <a:latin typeface="+mj-ea"/>
                <a:ea typeface="+mj-ea"/>
              </a:rPr>
              <a:t>教室方案與行為功能介入方案</a:t>
            </a:r>
            <a:endParaRPr lang="zh-TW" altLang="en-US" sz="2000" b="1" kern="1200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91" y="3397126"/>
            <a:ext cx="1486059" cy="1281974"/>
          </a:xfrm>
          <a:prstGeom prst="rect">
            <a:avLst/>
          </a:prstGeom>
        </p:spPr>
      </p:pic>
      <p:pic>
        <p:nvPicPr>
          <p:cNvPr id="19" name="Picture 2" descr="https://a248.e.akamai.net/akamai-cache.trustedpartner.com/images/library/FamilyCentral2012/LOGOS/POSITIVE%20BEAHAVIOR%20SUPPORT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07" y="4970070"/>
            <a:ext cx="865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19E2E-8C7D-4EA7-8EE1-E4A63B6FFC0B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zh-TW" altLang="en-US" sz="1600" dirty="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正向行為支持與輔導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特殊需求學生的學校適應問題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170069"/>
            <a:ext cx="1066172" cy="9197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4" y="1468530"/>
            <a:ext cx="7492330" cy="499732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076056" y="198884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1FFFB"/>
                </a:solidFill>
                <a:latin typeface="Eras Bold ITC" panose="020B0907030504020204" pitchFamily="34" charset="0"/>
                <a:ea typeface="標楷體" panose="03000509000000000000" pitchFamily="65" charset="-120"/>
              </a:rPr>
              <a:t>Peter</a:t>
            </a:r>
            <a:r>
              <a:rPr lang="zh-TW" altLang="en-US" sz="2400" b="1" dirty="0" smtClean="0">
                <a:solidFill>
                  <a:srgbClr val="F1FF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今天可以學些什麼？</a:t>
            </a:r>
            <a:endParaRPr lang="zh-TW" altLang="en-US" sz="2400" b="1" dirty="0">
              <a:solidFill>
                <a:srgbClr val="F1FFF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08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Oval 2"/>
          <p:cNvSpPr>
            <a:spLocks noChangeArrowheads="1"/>
          </p:cNvSpPr>
          <p:nvPr/>
        </p:nvSpPr>
        <p:spPr bwMode="auto">
          <a:xfrm>
            <a:off x="2124075" y="1557338"/>
            <a:ext cx="4392613" cy="1800225"/>
          </a:xfrm>
          <a:prstGeom prst="ellipse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空間規劃與調整</a:t>
            </a:r>
          </a:p>
          <a:p>
            <a:pPr eaLnBrk="1" hangingPunct="1"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提供結構化環境 </a:t>
            </a: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 eaLnBrk="1" hangingPunct="1"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營造個人學習空間</a:t>
            </a:r>
          </a:p>
          <a:p>
            <a:pPr eaLnBrk="1" hangingPunct="1"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提供學習中心或角落學習</a:t>
            </a:r>
          </a:p>
        </p:txBody>
      </p:sp>
      <p:sp>
        <p:nvSpPr>
          <p:cNvPr id="851971" name="Oval 3"/>
          <p:cNvSpPr>
            <a:spLocks noChangeArrowheads="1"/>
          </p:cNvSpPr>
          <p:nvPr/>
        </p:nvSpPr>
        <p:spPr bwMode="auto">
          <a:xfrm>
            <a:off x="179388" y="3933825"/>
            <a:ext cx="3313112" cy="2305050"/>
          </a:xfrm>
          <a:prstGeom prst="ellipse">
            <a:avLst/>
          </a:prstGeom>
          <a:solidFill>
            <a:srgbClr val="EED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課程與教學調整</a:t>
            </a:r>
          </a:p>
          <a:p>
            <a:pPr eaLnBrk="1" hangingPunct="1"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口頭教學指示方面</a:t>
            </a:r>
          </a:p>
          <a:p>
            <a:pPr eaLnBrk="1" hangingPunct="1"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書面教學指示方面</a:t>
            </a:r>
          </a:p>
          <a:p>
            <a:pPr eaLnBrk="1" hangingPunct="1"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個別化作業練習方面</a:t>
            </a:r>
          </a:p>
          <a:p>
            <a:pPr eaLnBrk="1" hangingPunct="1"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教學資源方面</a:t>
            </a:r>
          </a:p>
        </p:txBody>
      </p:sp>
      <p:sp>
        <p:nvSpPr>
          <p:cNvPr id="851972" name="Oval 4"/>
          <p:cNvSpPr>
            <a:spLocks noChangeArrowheads="1"/>
          </p:cNvSpPr>
          <p:nvPr/>
        </p:nvSpPr>
        <p:spPr bwMode="auto">
          <a:xfrm>
            <a:off x="5724525" y="3789363"/>
            <a:ext cx="3240088" cy="2303462"/>
          </a:xfrm>
          <a:prstGeom prst="ellipse">
            <a:avLst/>
          </a:prstGeom>
          <a:solidFill>
            <a:srgbClr val="F1FD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行為與常規輔導</a:t>
            </a:r>
          </a:p>
          <a:p>
            <a:pPr algn="ctr" eaLnBrk="1" hangingPunct="1">
              <a:defRPr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增強系統方面</a:t>
            </a:r>
          </a:p>
          <a:p>
            <a:pPr algn="ctr" eaLnBrk="1" hangingPunct="1">
              <a:defRPr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輔導態度方面</a:t>
            </a:r>
          </a:p>
          <a:p>
            <a:pPr algn="ctr" eaLnBrk="1" hangingPunct="1">
              <a:defRPr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輔導制度方面</a:t>
            </a:r>
          </a:p>
          <a:p>
            <a:pPr algn="ctr" eaLnBrk="1" hangingPunct="1">
              <a:defRPr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輔導策略方面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>
            <a:off x="2124075" y="3213100"/>
            <a:ext cx="647700" cy="57626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3635375" y="5445125"/>
            <a:ext cx="1871663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6011863" y="3213100"/>
            <a:ext cx="649287" cy="5032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042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79388" y="1412875"/>
            <a:ext cx="1439862" cy="719138"/>
          </a:xfrm>
          <a:solidFill>
            <a:srgbClr val="F8F8F8"/>
          </a:solidFill>
        </p:spPr>
        <p:txBody>
          <a:bodyPr/>
          <a:lstStyle/>
          <a:p>
            <a:pPr eaLnBrk="1" hangingPunct="1"/>
            <a:r>
              <a:rPr lang="en-US" altLang="zh-TW" sz="2400" b="1" smtClean="0">
                <a:ea typeface="標楷體" panose="03000509000000000000" pitchFamily="65" charset="-120"/>
              </a:rPr>
              <a:t>504</a:t>
            </a:r>
            <a:br>
              <a:rPr lang="en-US" altLang="zh-TW" sz="2400" b="1" smtClean="0">
                <a:ea typeface="標楷體" panose="03000509000000000000" pitchFamily="65" charset="-120"/>
              </a:rPr>
            </a:br>
            <a:r>
              <a:rPr lang="zh-TW" altLang="en-US" sz="2400" b="1" smtClean="0">
                <a:ea typeface="標楷體" panose="03000509000000000000" pitchFamily="65" charset="-120"/>
              </a:rPr>
              <a:t>教室方案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6111875" y="2713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華康新儷粗黑" pitchFamily="34" charset="-120"/>
              <a:ea typeface="華康新儷粗黑" pitchFamily="34" charset="-12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談</a:t>
            </a: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團體班級經營輔導</a:t>
            </a: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策略</a:t>
            </a:r>
          </a:p>
        </p:txBody>
      </p:sp>
      <p:pic>
        <p:nvPicPr>
          <p:cNvPr id="60427" name="Picture 2" descr="http://www.eyeoneducation.com/Portals/0/Images/happy%20classro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00438"/>
            <a:ext cx="2233613" cy="125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 descr="classroom_managm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31" y="992187"/>
            <a:ext cx="20891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橢圓 13"/>
          <p:cNvSpPr/>
          <p:nvPr/>
        </p:nvSpPr>
        <p:spPr>
          <a:xfrm>
            <a:off x="0" y="29989"/>
            <a:ext cx="1310655" cy="131065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5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0" grpId="0" animBg="1"/>
      <p:bldP spid="851971" grpId="0" animBg="1"/>
      <p:bldP spid="85197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談</a:t>
            </a: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團體班級經營輔導</a:t>
            </a: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策略</a:t>
            </a: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0" y="29989"/>
            <a:ext cx="1310655" cy="131065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手繪多邊形 15"/>
          <p:cNvSpPr/>
          <p:nvPr/>
        </p:nvSpPr>
        <p:spPr>
          <a:xfrm>
            <a:off x="899592" y="1596397"/>
            <a:ext cx="7632848" cy="1000907"/>
          </a:xfrm>
          <a:custGeom>
            <a:avLst/>
            <a:gdLst>
              <a:gd name="connsiteX0" fmla="*/ 0 w 7632848"/>
              <a:gd name="connsiteY0" fmla="*/ 0 h 1000907"/>
              <a:gd name="connsiteX1" fmla="*/ 7632848 w 7632848"/>
              <a:gd name="connsiteY1" fmla="*/ 0 h 1000907"/>
              <a:gd name="connsiteX2" fmla="*/ 7632848 w 7632848"/>
              <a:gd name="connsiteY2" fmla="*/ 1000907 h 1000907"/>
              <a:gd name="connsiteX3" fmla="*/ 0 w 7632848"/>
              <a:gd name="connsiteY3" fmla="*/ 1000907 h 1000907"/>
              <a:gd name="connsiteX4" fmla="*/ 0 w 7632848"/>
              <a:gd name="connsiteY4" fmla="*/ 0 h 100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2848" h="1000907">
                <a:moveTo>
                  <a:pt x="0" y="0"/>
                </a:moveTo>
                <a:lnTo>
                  <a:pt x="7632848" y="0"/>
                </a:lnTo>
                <a:lnTo>
                  <a:pt x="7632848" y="1000907"/>
                </a:lnTo>
                <a:lnTo>
                  <a:pt x="0" y="100090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33350" tIns="133350" rIns="133350" bIns="133350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TW" sz="3500" b="1" dirty="0" smtClean="0">
                <a:solidFill>
                  <a:schemeClr val="accent1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3500" b="1" dirty="0" smtClean="0">
                <a:solidFill>
                  <a:schemeClr val="accent1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空間</a:t>
            </a:r>
            <a:r>
              <a:rPr lang="zh-TW" altLang="en-US" sz="3500" b="1" dirty="0">
                <a:solidFill>
                  <a:schemeClr val="accent1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規劃與調整</a:t>
            </a:r>
            <a:endParaRPr lang="zh-TW" altLang="en-US" sz="3500" dirty="0"/>
          </a:p>
        </p:txBody>
      </p:sp>
      <p:sp>
        <p:nvSpPr>
          <p:cNvPr id="17" name="手繪多邊形 16"/>
          <p:cNvSpPr/>
          <p:nvPr/>
        </p:nvSpPr>
        <p:spPr>
          <a:xfrm>
            <a:off x="878078" y="2564897"/>
            <a:ext cx="2541798" cy="3550724"/>
          </a:xfrm>
          <a:custGeom>
            <a:avLst/>
            <a:gdLst>
              <a:gd name="connsiteX0" fmla="*/ 0 w 2541798"/>
              <a:gd name="connsiteY0" fmla="*/ 0 h 3550724"/>
              <a:gd name="connsiteX1" fmla="*/ 2541798 w 2541798"/>
              <a:gd name="connsiteY1" fmla="*/ 0 h 3550724"/>
              <a:gd name="connsiteX2" fmla="*/ 2541798 w 2541798"/>
              <a:gd name="connsiteY2" fmla="*/ 3550724 h 3550724"/>
              <a:gd name="connsiteX3" fmla="*/ 0 w 2541798"/>
              <a:gd name="connsiteY3" fmla="*/ 3550724 h 3550724"/>
              <a:gd name="connsiteX4" fmla="*/ 0 w 2541798"/>
              <a:gd name="connsiteY4" fmla="*/ 0 h 35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798" h="3550724">
                <a:moveTo>
                  <a:pt x="0" y="0"/>
                </a:moveTo>
                <a:lnTo>
                  <a:pt x="2541798" y="0"/>
                </a:lnTo>
                <a:lnTo>
                  <a:pt x="2541798" y="3550724"/>
                </a:lnTo>
                <a:lnTo>
                  <a:pt x="0" y="35507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）提供結構化的</a:t>
            </a:r>
            <a:r>
              <a:rPr lang="zh-TW" altLang="en-US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環境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將課程</a:t>
            </a: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作息表明確</a:t>
            </a:r>
            <a:endParaRPr lang="en-US" altLang="zh-TW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告知</a:t>
            </a:r>
            <a:endParaRPr lang="en-US" altLang="zh-TW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利用視覺輔助提醒教</a:t>
            </a:r>
            <a:endParaRPr lang="en-US" altLang="zh-TW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室規則或班級公約</a:t>
            </a:r>
            <a:endParaRPr lang="en-US" altLang="zh-TW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注意座位的安排</a:t>
            </a: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接</a:t>
            </a:r>
            <a:endParaRPr lang="en-US" altLang="zh-TW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近教師，位於較專注</a:t>
            </a:r>
            <a:endParaRPr lang="en-US" altLang="zh-TW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之間，遠離干擾</a:t>
            </a:r>
            <a:endParaRPr lang="en-US" altLang="zh-TW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源</a:t>
            </a: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16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規劃靜態與動態活動</a:t>
            </a:r>
            <a:endParaRPr lang="en-US" altLang="zh-TW" sz="1600" b="1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空間</a:t>
            </a:r>
            <a:endParaRPr lang="en-US" altLang="zh-TW" sz="1600" b="1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16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善用顏色的提示功能</a:t>
            </a:r>
            <a:endParaRPr lang="zh-TW" altLang="en-US" sz="1600" dirty="0">
              <a:solidFill>
                <a:srgbClr val="003300"/>
              </a:solidFill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3419876" y="2564897"/>
            <a:ext cx="2795198" cy="3536317"/>
          </a:xfrm>
          <a:custGeom>
            <a:avLst/>
            <a:gdLst>
              <a:gd name="connsiteX0" fmla="*/ 0 w 2541798"/>
              <a:gd name="connsiteY0" fmla="*/ 0 h 3536317"/>
              <a:gd name="connsiteX1" fmla="*/ 2541798 w 2541798"/>
              <a:gd name="connsiteY1" fmla="*/ 0 h 3536317"/>
              <a:gd name="connsiteX2" fmla="*/ 2541798 w 2541798"/>
              <a:gd name="connsiteY2" fmla="*/ 3536317 h 3536317"/>
              <a:gd name="connsiteX3" fmla="*/ 0 w 2541798"/>
              <a:gd name="connsiteY3" fmla="*/ 3536317 h 3536317"/>
              <a:gd name="connsiteX4" fmla="*/ 0 w 2541798"/>
              <a:gd name="connsiteY4" fmla="*/ 0 h 353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798" h="3536317">
                <a:moveTo>
                  <a:pt x="0" y="0"/>
                </a:moveTo>
                <a:lnTo>
                  <a:pt x="2541798" y="0"/>
                </a:lnTo>
                <a:lnTo>
                  <a:pt x="2541798" y="3536317"/>
                </a:lnTo>
                <a:lnTo>
                  <a:pt x="0" y="3536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3412502"/>
              <a:satOff val="2900"/>
              <a:lumOff val="5686"/>
              <a:alphaOff val="0"/>
            </a:schemeClr>
          </a:fillRef>
          <a:effectRef idx="0">
            <a:schemeClr val="accent3">
              <a:hueOff val="-3412502"/>
              <a:satOff val="2900"/>
              <a:lumOff val="5686"/>
              <a:alphaOff val="0"/>
            </a:schemeClr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）提供個人學習空間：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提供安靜的獨立作業空</a:t>
            </a:r>
            <a:endParaRPr lang="en-US" altLang="zh-TW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間</a:t>
            </a:r>
            <a:endParaRPr lang="en-US" altLang="zh-TW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提供額外的課桌椅或置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物空間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1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依學生</a:t>
            </a: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學習風格調整空  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間配置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必要時設置情緒轉換角</a:t>
            </a:r>
            <a:endParaRPr lang="en-US" altLang="zh-TW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落</a:t>
            </a:r>
            <a:endParaRPr lang="zh-TW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6215073" y="2564897"/>
            <a:ext cx="2313639" cy="3550724"/>
          </a:xfrm>
          <a:custGeom>
            <a:avLst/>
            <a:gdLst>
              <a:gd name="connsiteX0" fmla="*/ 0 w 2541798"/>
              <a:gd name="connsiteY0" fmla="*/ 0 h 3550724"/>
              <a:gd name="connsiteX1" fmla="*/ 2541798 w 2541798"/>
              <a:gd name="connsiteY1" fmla="*/ 0 h 3550724"/>
              <a:gd name="connsiteX2" fmla="*/ 2541798 w 2541798"/>
              <a:gd name="connsiteY2" fmla="*/ 3550724 h 3550724"/>
              <a:gd name="connsiteX3" fmla="*/ 0 w 2541798"/>
              <a:gd name="connsiteY3" fmla="*/ 3550724 h 3550724"/>
              <a:gd name="connsiteX4" fmla="*/ 0 w 2541798"/>
              <a:gd name="connsiteY4" fmla="*/ 0 h 35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798" h="3550724">
                <a:moveTo>
                  <a:pt x="0" y="0"/>
                </a:moveTo>
                <a:lnTo>
                  <a:pt x="2541798" y="0"/>
                </a:lnTo>
                <a:lnTo>
                  <a:pt x="2541798" y="3550724"/>
                </a:lnTo>
                <a:lnTo>
                  <a:pt x="0" y="35507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6825004"/>
              <a:satOff val="5801"/>
              <a:lumOff val="11373"/>
              <a:alphaOff val="0"/>
            </a:schemeClr>
          </a:fillRef>
          <a:effectRef idx="0">
            <a:schemeClr val="accent3">
              <a:hueOff val="-6825004"/>
              <a:satOff val="5801"/>
              <a:lumOff val="11373"/>
              <a:alphaOff val="0"/>
            </a:schemeClr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）提供學習中心：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設置閱讀角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設置視聽角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設置實作區 </a:t>
            </a:r>
            <a:endParaRPr lang="zh-TW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9592" y="5859989"/>
            <a:ext cx="7632848" cy="337717"/>
          </a:xfrm>
          <a:prstGeom prst="rect">
            <a:avLst/>
          </a:prstGeom>
          <a:scene3d>
            <a:camera prst="orthographicFront"/>
            <a:lightRig rig="chilly" dir="t"/>
          </a:scene3d>
          <a:sp3d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99036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談</a:t>
            </a: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團體班級經營輔導</a:t>
            </a: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策略</a:t>
            </a: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0" y="29989"/>
            <a:ext cx="1310655" cy="131065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手繪多邊形 9"/>
          <p:cNvSpPr/>
          <p:nvPr/>
        </p:nvSpPr>
        <p:spPr>
          <a:xfrm>
            <a:off x="5000628" y="2285992"/>
            <a:ext cx="3929090" cy="2643206"/>
          </a:xfrm>
          <a:custGeom>
            <a:avLst/>
            <a:gdLst>
              <a:gd name="connsiteX0" fmla="*/ 0 w 2454464"/>
              <a:gd name="connsiteY0" fmla="*/ 158994 h 1589936"/>
              <a:gd name="connsiteX1" fmla="*/ 46568 w 2454464"/>
              <a:gd name="connsiteY1" fmla="*/ 46568 h 1589936"/>
              <a:gd name="connsiteX2" fmla="*/ 158994 w 2454464"/>
              <a:gd name="connsiteY2" fmla="*/ 0 h 1589936"/>
              <a:gd name="connsiteX3" fmla="*/ 2295470 w 2454464"/>
              <a:gd name="connsiteY3" fmla="*/ 0 h 1589936"/>
              <a:gd name="connsiteX4" fmla="*/ 2407896 w 2454464"/>
              <a:gd name="connsiteY4" fmla="*/ 46568 h 1589936"/>
              <a:gd name="connsiteX5" fmla="*/ 2454464 w 2454464"/>
              <a:gd name="connsiteY5" fmla="*/ 158994 h 1589936"/>
              <a:gd name="connsiteX6" fmla="*/ 2454464 w 2454464"/>
              <a:gd name="connsiteY6" fmla="*/ 1430942 h 1589936"/>
              <a:gd name="connsiteX7" fmla="*/ 2407896 w 2454464"/>
              <a:gd name="connsiteY7" fmla="*/ 1543368 h 1589936"/>
              <a:gd name="connsiteX8" fmla="*/ 2295470 w 2454464"/>
              <a:gd name="connsiteY8" fmla="*/ 1589936 h 1589936"/>
              <a:gd name="connsiteX9" fmla="*/ 158994 w 2454464"/>
              <a:gd name="connsiteY9" fmla="*/ 1589936 h 1589936"/>
              <a:gd name="connsiteX10" fmla="*/ 46568 w 2454464"/>
              <a:gd name="connsiteY10" fmla="*/ 1543368 h 1589936"/>
              <a:gd name="connsiteX11" fmla="*/ 0 w 2454464"/>
              <a:gd name="connsiteY11" fmla="*/ 1430942 h 1589936"/>
              <a:gd name="connsiteX12" fmla="*/ 0 w 2454464"/>
              <a:gd name="connsiteY12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4464" h="1589936">
                <a:moveTo>
                  <a:pt x="0" y="158994"/>
                </a:moveTo>
                <a:cubicBezTo>
                  <a:pt x="0" y="116826"/>
                  <a:pt x="16751" y="76385"/>
                  <a:pt x="46568" y="46568"/>
                </a:cubicBezTo>
                <a:cubicBezTo>
                  <a:pt x="76385" y="16751"/>
                  <a:pt x="116826" y="0"/>
                  <a:pt x="158994" y="0"/>
                </a:cubicBezTo>
                <a:lnTo>
                  <a:pt x="2295470" y="0"/>
                </a:lnTo>
                <a:cubicBezTo>
                  <a:pt x="2337638" y="0"/>
                  <a:pt x="2378079" y="16751"/>
                  <a:pt x="2407896" y="46568"/>
                </a:cubicBezTo>
                <a:cubicBezTo>
                  <a:pt x="2437713" y="76385"/>
                  <a:pt x="2454464" y="116826"/>
                  <a:pt x="2454464" y="158994"/>
                </a:cubicBezTo>
                <a:lnTo>
                  <a:pt x="2454464" y="1430942"/>
                </a:lnTo>
                <a:cubicBezTo>
                  <a:pt x="2454464" y="1473110"/>
                  <a:pt x="2437713" y="1513551"/>
                  <a:pt x="2407896" y="1543368"/>
                </a:cubicBezTo>
                <a:cubicBezTo>
                  <a:pt x="2378079" y="1573185"/>
                  <a:pt x="2337638" y="1589936"/>
                  <a:pt x="2295470" y="1589936"/>
                </a:cubicBezTo>
                <a:lnTo>
                  <a:pt x="158994" y="1589936"/>
                </a:lnTo>
                <a:cubicBezTo>
                  <a:pt x="116826" y="1589936"/>
                  <a:pt x="76385" y="1573185"/>
                  <a:pt x="46568" y="1543368"/>
                </a:cubicBezTo>
                <a:cubicBezTo>
                  <a:pt x="16751" y="1513551"/>
                  <a:pt x="0" y="1473110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-2275001"/>
              <a:satOff val="1934"/>
              <a:lumOff val="379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05555" tIns="69216" rIns="69216" bIns="466700" spcCol="1270"/>
          <a:lstStyle/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在任何告示版上做明確的</a:t>
            </a:r>
            <a:endParaRPr lang="en-US" altLang="zh-TW" sz="2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altLang="zh-TW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文字或圖像說明</a:t>
            </a:r>
            <a:endParaRPr lang="zh-TW" altLang="en-US" sz="2000" dirty="0">
              <a:solidFill>
                <a:srgbClr val="C00000"/>
              </a:solidFill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在學習單上做具體的學習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指引</a:t>
            </a: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善用利可貼，隨時耳提  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面命</a:t>
            </a:r>
          </a:p>
        </p:txBody>
      </p:sp>
      <p:sp>
        <p:nvSpPr>
          <p:cNvPr id="11" name="手繪多邊形 10"/>
          <p:cNvSpPr/>
          <p:nvPr/>
        </p:nvSpPr>
        <p:spPr>
          <a:xfrm>
            <a:off x="214282" y="2285992"/>
            <a:ext cx="4500594" cy="2664356"/>
          </a:xfrm>
          <a:custGeom>
            <a:avLst/>
            <a:gdLst>
              <a:gd name="connsiteX0" fmla="*/ 0 w 2454464"/>
              <a:gd name="connsiteY0" fmla="*/ 158994 h 1589936"/>
              <a:gd name="connsiteX1" fmla="*/ 46568 w 2454464"/>
              <a:gd name="connsiteY1" fmla="*/ 46568 h 1589936"/>
              <a:gd name="connsiteX2" fmla="*/ 158994 w 2454464"/>
              <a:gd name="connsiteY2" fmla="*/ 0 h 1589936"/>
              <a:gd name="connsiteX3" fmla="*/ 2295470 w 2454464"/>
              <a:gd name="connsiteY3" fmla="*/ 0 h 1589936"/>
              <a:gd name="connsiteX4" fmla="*/ 2407896 w 2454464"/>
              <a:gd name="connsiteY4" fmla="*/ 46568 h 1589936"/>
              <a:gd name="connsiteX5" fmla="*/ 2454464 w 2454464"/>
              <a:gd name="connsiteY5" fmla="*/ 158994 h 1589936"/>
              <a:gd name="connsiteX6" fmla="*/ 2454464 w 2454464"/>
              <a:gd name="connsiteY6" fmla="*/ 1430942 h 1589936"/>
              <a:gd name="connsiteX7" fmla="*/ 2407896 w 2454464"/>
              <a:gd name="connsiteY7" fmla="*/ 1543368 h 1589936"/>
              <a:gd name="connsiteX8" fmla="*/ 2295470 w 2454464"/>
              <a:gd name="connsiteY8" fmla="*/ 1589936 h 1589936"/>
              <a:gd name="connsiteX9" fmla="*/ 158994 w 2454464"/>
              <a:gd name="connsiteY9" fmla="*/ 1589936 h 1589936"/>
              <a:gd name="connsiteX10" fmla="*/ 46568 w 2454464"/>
              <a:gd name="connsiteY10" fmla="*/ 1543368 h 1589936"/>
              <a:gd name="connsiteX11" fmla="*/ 0 w 2454464"/>
              <a:gd name="connsiteY11" fmla="*/ 1430942 h 1589936"/>
              <a:gd name="connsiteX12" fmla="*/ 0 w 2454464"/>
              <a:gd name="connsiteY12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4464" h="1589936">
                <a:moveTo>
                  <a:pt x="0" y="158994"/>
                </a:moveTo>
                <a:cubicBezTo>
                  <a:pt x="0" y="116826"/>
                  <a:pt x="16751" y="76385"/>
                  <a:pt x="46568" y="46568"/>
                </a:cubicBezTo>
                <a:cubicBezTo>
                  <a:pt x="76385" y="16751"/>
                  <a:pt x="116826" y="0"/>
                  <a:pt x="158994" y="0"/>
                </a:cubicBezTo>
                <a:lnTo>
                  <a:pt x="2295470" y="0"/>
                </a:lnTo>
                <a:cubicBezTo>
                  <a:pt x="2337638" y="0"/>
                  <a:pt x="2378079" y="16751"/>
                  <a:pt x="2407896" y="46568"/>
                </a:cubicBezTo>
                <a:cubicBezTo>
                  <a:pt x="2437713" y="76385"/>
                  <a:pt x="2454464" y="116826"/>
                  <a:pt x="2454464" y="158994"/>
                </a:cubicBezTo>
                <a:lnTo>
                  <a:pt x="2454464" y="1430942"/>
                </a:lnTo>
                <a:cubicBezTo>
                  <a:pt x="2454464" y="1473110"/>
                  <a:pt x="2437713" y="1513551"/>
                  <a:pt x="2407896" y="1543368"/>
                </a:cubicBezTo>
                <a:cubicBezTo>
                  <a:pt x="2378079" y="1573185"/>
                  <a:pt x="2337638" y="1589936"/>
                  <a:pt x="2295470" y="1589936"/>
                </a:cubicBezTo>
                <a:lnTo>
                  <a:pt x="158994" y="1589936"/>
                </a:lnTo>
                <a:cubicBezTo>
                  <a:pt x="116826" y="1589936"/>
                  <a:pt x="76385" y="1573185"/>
                  <a:pt x="46568" y="1543368"/>
                </a:cubicBezTo>
                <a:cubicBezTo>
                  <a:pt x="16751" y="1513551"/>
                  <a:pt x="0" y="1473110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8266" tIns="88266" rIns="824605" bIns="485750" spcCol="1270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盡量簡化口頭指示並力求清楚</a:t>
            </a:r>
            <a:endParaRPr lang="zh-TW" altLang="en-US" sz="2000" dirty="0"/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多舉例說明（通例教學原則）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如有必要，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要求學生覆</a:t>
            </a:r>
            <a:r>
              <a:rPr lang="zh-TW" altLang="en-US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述指令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溝通時與學生保持高品質的目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光接觸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配合教學示範的提供</a:t>
            </a:r>
            <a:r>
              <a:rPr lang="zh-TW" altLang="en-US" sz="1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3" name="手繪多邊形 12"/>
          <p:cNvSpPr/>
          <p:nvPr/>
        </p:nvSpPr>
        <p:spPr>
          <a:xfrm>
            <a:off x="2571736" y="3857628"/>
            <a:ext cx="2151383" cy="2151383"/>
          </a:xfrm>
          <a:custGeom>
            <a:avLst/>
            <a:gdLst>
              <a:gd name="connsiteX0" fmla="*/ 0 w 2151383"/>
              <a:gd name="connsiteY0" fmla="*/ 2151383 h 2151383"/>
              <a:gd name="connsiteX1" fmla="*/ 630128 w 2151383"/>
              <a:gd name="connsiteY1" fmla="*/ 630126 h 2151383"/>
              <a:gd name="connsiteX2" fmla="*/ 2151387 w 2151383"/>
              <a:gd name="connsiteY2" fmla="*/ 3 h 2151383"/>
              <a:gd name="connsiteX3" fmla="*/ 2151383 w 2151383"/>
              <a:gd name="connsiteY3" fmla="*/ 2151383 h 2151383"/>
              <a:gd name="connsiteX4" fmla="*/ 0 w 2151383"/>
              <a:gd name="connsiteY4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383" h="2151383">
                <a:moveTo>
                  <a:pt x="0" y="2151383"/>
                </a:moveTo>
                <a:cubicBezTo>
                  <a:pt x="1" y="1580801"/>
                  <a:pt x="226664" y="1033588"/>
                  <a:pt x="630128" y="630126"/>
                </a:cubicBezTo>
                <a:cubicBezTo>
                  <a:pt x="1033591" y="226664"/>
                  <a:pt x="1580805" y="2"/>
                  <a:pt x="2151387" y="3"/>
                </a:cubicBezTo>
                <a:cubicBezTo>
                  <a:pt x="2151386" y="717130"/>
                  <a:pt x="2151384" y="1434256"/>
                  <a:pt x="2151383" y="2151383"/>
                </a:cubicBezTo>
                <a:lnTo>
                  <a:pt x="0" y="2151383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72367" tIns="772364" rIns="142240" bIns="14224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）重複並簡化教學指示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5000628" y="3857628"/>
            <a:ext cx="2151383" cy="2151383"/>
          </a:xfrm>
          <a:custGeom>
            <a:avLst/>
            <a:gdLst>
              <a:gd name="connsiteX0" fmla="*/ 0 w 2151383"/>
              <a:gd name="connsiteY0" fmla="*/ 2151383 h 2151383"/>
              <a:gd name="connsiteX1" fmla="*/ 630128 w 2151383"/>
              <a:gd name="connsiteY1" fmla="*/ 630126 h 2151383"/>
              <a:gd name="connsiteX2" fmla="*/ 2151387 w 2151383"/>
              <a:gd name="connsiteY2" fmla="*/ 3 h 2151383"/>
              <a:gd name="connsiteX3" fmla="*/ 2151383 w 2151383"/>
              <a:gd name="connsiteY3" fmla="*/ 2151383 h 2151383"/>
              <a:gd name="connsiteX4" fmla="*/ 0 w 2151383"/>
              <a:gd name="connsiteY4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383" h="2151383">
                <a:moveTo>
                  <a:pt x="0" y="0"/>
                </a:moveTo>
                <a:cubicBezTo>
                  <a:pt x="570582" y="1"/>
                  <a:pt x="1117795" y="226664"/>
                  <a:pt x="1521257" y="630128"/>
                </a:cubicBezTo>
                <a:cubicBezTo>
                  <a:pt x="1924719" y="1033591"/>
                  <a:pt x="2151381" y="1580805"/>
                  <a:pt x="2151380" y="2151387"/>
                </a:cubicBezTo>
                <a:cubicBezTo>
                  <a:pt x="1434253" y="2151386"/>
                  <a:pt x="717127" y="2151384"/>
                  <a:pt x="0" y="215138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2275001"/>
              <a:satOff val="1934"/>
              <a:lumOff val="3791"/>
              <a:alphaOff val="0"/>
            </a:schemeClr>
          </a:fillRef>
          <a:effectRef idx="0">
            <a:schemeClr val="accent3">
              <a:hueOff val="-2275001"/>
              <a:satOff val="1934"/>
              <a:lumOff val="3791"/>
              <a:alphaOff val="0"/>
            </a:schemeClr>
          </a:effectRef>
          <a:fontRef idx="minor">
            <a:schemeClr val="lt1"/>
          </a:fontRef>
        </p:style>
        <p:txBody>
          <a:bodyPr lIns="142241" tIns="772367" rIns="772363" bIns="14224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）以書面的方式提供教學指示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手繪多邊形 20"/>
          <p:cNvSpPr/>
          <p:nvPr/>
        </p:nvSpPr>
        <p:spPr>
          <a:xfrm>
            <a:off x="2357422" y="1500174"/>
            <a:ext cx="4929222" cy="689595"/>
          </a:xfrm>
          <a:custGeom>
            <a:avLst/>
            <a:gdLst>
              <a:gd name="connsiteX0" fmla="*/ 0 w 7632848"/>
              <a:gd name="connsiteY0" fmla="*/ 0 h 1000907"/>
              <a:gd name="connsiteX1" fmla="*/ 7632848 w 7632848"/>
              <a:gd name="connsiteY1" fmla="*/ 0 h 1000907"/>
              <a:gd name="connsiteX2" fmla="*/ 7632848 w 7632848"/>
              <a:gd name="connsiteY2" fmla="*/ 1000907 h 1000907"/>
              <a:gd name="connsiteX3" fmla="*/ 0 w 7632848"/>
              <a:gd name="connsiteY3" fmla="*/ 1000907 h 1000907"/>
              <a:gd name="connsiteX4" fmla="*/ 0 w 7632848"/>
              <a:gd name="connsiteY4" fmla="*/ 0 h 100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2848" h="1000907">
                <a:moveTo>
                  <a:pt x="0" y="0"/>
                </a:moveTo>
                <a:lnTo>
                  <a:pt x="7632848" y="0"/>
                </a:lnTo>
                <a:lnTo>
                  <a:pt x="7632848" y="1000907"/>
                </a:lnTo>
                <a:lnTo>
                  <a:pt x="0" y="10009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  <a:sp3d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33350" tIns="133350" rIns="133350" bIns="133350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TW" sz="3500" b="1" dirty="0" smtClean="0">
                <a:solidFill>
                  <a:schemeClr val="accent1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3500" b="1" dirty="0" smtClean="0">
                <a:solidFill>
                  <a:schemeClr val="accent1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課程</a:t>
            </a:r>
            <a:r>
              <a:rPr lang="zh-TW" altLang="en-US" sz="3500" b="1" dirty="0">
                <a:solidFill>
                  <a:schemeClr val="accent1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與教學調整</a:t>
            </a:r>
            <a:r>
              <a:rPr lang="zh-TW" altLang="en-US" sz="2800" b="1" dirty="0">
                <a:solidFill>
                  <a:schemeClr val="accent1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（一）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0450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談</a:t>
            </a: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團體班級經營輔導</a:t>
            </a: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策略</a:t>
            </a: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0" y="29989"/>
            <a:ext cx="1310655" cy="131065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手繪多邊形 16"/>
          <p:cNvSpPr/>
          <p:nvPr/>
        </p:nvSpPr>
        <p:spPr>
          <a:xfrm>
            <a:off x="5000628" y="2571744"/>
            <a:ext cx="3929090" cy="3571900"/>
          </a:xfrm>
          <a:custGeom>
            <a:avLst/>
            <a:gdLst>
              <a:gd name="connsiteX0" fmla="*/ 0 w 2454464"/>
              <a:gd name="connsiteY0" fmla="*/ 158994 h 1589936"/>
              <a:gd name="connsiteX1" fmla="*/ 46568 w 2454464"/>
              <a:gd name="connsiteY1" fmla="*/ 46568 h 1589936"/>
              <a:gd name="connsiteX2" fmla="*/ 158994 w 2454464"/>
              <a:gd name="connsiteY2" fmla="*/ 0 h 1589936"/>
              <a:gd name="connsiteX3" fmla="*/ 2295470 w 2454464"/>
              <a:gd name="connsiteY3" fmla="*/ 0 h 1589936"/>
              <a:gd name="connsiteX4" fmla="*/ 2407896 w 2454464"/>
              <a:gd name="connsiteY4" fmla="*/ 46568 h 1589936"/>
              <a:gd name="connsiteX5" fmla="*/ 2454464 w 2454464"/>
              <a:gd name="connsiteY5" fmla="*/ 158994 h 1589936"/>
              <a:gd name="connsiteX6" fmla="*/ 2454464 w 2454464"/>
              <a:gd name="connsiteY6" fmla="*/ 1430942 h 1589936"/>
              <a:gd name="connsiteX7" fmla="*/ 2407896 w 2454464"/>
              <a:gd name="connsiteY7" fmla="*/ 1543368 h 1589936"/>
              <a:gd name="connsiteX8" fmla="*/ 2295470 w 2454464"/>
              <a:gd name="connsiteY8" fmla="*/ 1589936 h 1589936"/>
              <a:gd name="connsiteX9" fmla="*/ 158994 w 2454464"/>
              <a:gd name="connsiteY9" fmla="*/ 1589936 h 1589936"/>
              <a:gd name="connsiteX10" fmla="*/ 46568 w 2454464"/>
              <a:gd name="connsiteY10" fmla="*/ 1543368 h 1589936"/>
              <a:gd name="connsiteX11" fmla="*/ 0 w 2454464"/>
              <a:gd name="connsiteY11" fmla="*/ 1430942 h 1589936"/>
              <a:gd name="connsiteX12" fmla="*/ 0 w 2454464"/>
              <a:gd name="connsiteY12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4464" h="1589936">
                <a:moveTo>
                  <a:pt x="0" y="158994"/>
                </a:moveTo>
                <a:cubicBezTo>
                  <a:pt x="0" y="116826"/>
                  <a:pt x="16751" y="76385"/>
                  <a:pt x="46568" y="46568"/>
                </a:cubicBezTo>
                <a:cubicBezTo>
                  <a:pt x="76385" y="16751"/>
                  <a:pt x="116826" y="0"/>
                  <a:pt x="158994" y="0"/>
                </a:cubicBezTo>
                <a:lnTo>
                  <a:pt x="2295470" y="0"/>
                </a:lnTo>
                <a:cubicBezTo>
                  <a:pt x="2337638" y="0"/>
                  <a:pt x="2378079" y="16751"/>
                  <a:pt x="2407896" y="46568"/>
                </a:cubicBezTo>
                <a:cubicBezTo>
                  <a:pt x="2437713" y="76385"/>
                  <a:pt x="2454464" y="116826"/>
                  <a:pt x="2454464" y="158994"/>
                </a:cubicBezTo>
                <a:lnTo>
                  <a:pt x="2454464" y="1430942"/>
                </a:lnTo>
                <a:cubicBezTo>
                  <a:pt x="2454464" y="1473110"/>
                  <a:pt x="2437713" y="1513551"/>
                  <a:pt x="2407896" y="1543368"/>
                </a:cubicBezTo>
                <a:cubicBezTo>
                  <a:pt x="2378079" y="1573185"/>
                  <a:pt x="2337638" y="1589936"/>
                  <a:pt x="2295470" y="1589936"/>
                </a:cubicBezTo>
                <a:lnTo>
                  <a:pt x="158994" y="1589936"/>
                </a:lnTo>
                <a:cubicBezTo>
                  <a:pt x="116826" y="1589936"/>
                  <a:pt x="76385" y="1573185"/>
                  <a:pt x="46568" y="1543368"/>
                </a:cubicBezTo>
                <a:cubicBezTo>
                  <a:pt x="16751" y="1513551"/>
                  <a:pt x="0" y="1473110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-4550003"/>
              <a:satOff val="3867"/>
              <a:lumOff val="758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05555" tIns="466700" rIns="69216" bIns="69216" spcCol="1270"/>
          <a:lstStyle/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酌量減少作業份量，增加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 學習成功機會</a:t>
            </a:r>
            <a:endParaRPr lang="zh-TW" altLang="en-US" sz="2000" dirty="0"/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將長期型作業改換成可在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 較短時間內完成的作業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 （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分散練習原則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容許合理的延遲繳交時間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 且不因此而受懲罰</a:t>
            </a: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提供其他替代性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作業</a:t>
            </a: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285720" y="2643182"/>
            <a:ext cx="4071966" cy="3500462"/>
          </a:xfrm>
          <a:custGeom>
            <a:avLst/>
            <a:gdLst>
              <a:gd name="connsiteX0" fmla="*/ 0 w 2454464"/>
              <a:gd name="connsiteY0" fmla="*/ 158994 h 1589936"/>
              <a:gd name="connsiteX1" fmla="*/ 46568 w 2454464"/>
              <a:gd name="connsiteY1" fmla="*/ 46568 h 1589936"/>
              <a:gd name="connsiteX2" fmla="*/ 158994 w 2454464"/>
              <a:gd name="connsiteY2" fmla="*/ 0 h 1589936"/>
              <a:gd name="connsiteX3" fmla="*/ 2295470 w 2454464"/>
              <a:gd name="connsiteY3" fmla="*/ 0 h 1589936"/>
              <a:gd name="connsiteX4" fmla="*/ 2407896 w 2454464"/>
              <a:gd name="connsiteY4" fmla="*/ 46568 h 1589936"/>
              <a:gd name="connsiteX5" fmla="*/ 2454464 w 2454464"/>
              <a:gd name="connsiteY5" fmla="*/ 158994 h 1589936"/>
              <a:gd name="connsiteX6" fmla="*/ 2454464 w 2454464"/>
              <a:gd name="connsiteY6" fmla="*/ 1430942 h 1589936"/>
              <a:gd name="connsiteX7" fmla="*/ 2407896 w 2454464"/>
              <a:gd name="connsiteY7" fmla="*/ 1543368 h 1589936"/>
              <a:gd name="connsiteX8" fmla="*/ 2295470 w 2454464"/>
              <a:gd name="connsiteY8" fmla="*/ 1589936 h 1589936"/>
              <a:gd name="connsiteX9" fmla="*/ 158994 w 2454464"/>
              <a:gd name="connsiteY9" fmla="*/ 1589936 h 1589936"/>
              <a:gd name="connsiteX10" fmla="*/ 46568 w 2454464"/>
              <a:gd name="connsiteY10" fmla="*/ 1543368 h 1589936"/>
              <a:gd name="connsiteX11" fmla="*/ 0 w 2454464"/>
              <a:gd name="connsiteY11" fmla="*/ 1430942 h 1589936"/>
              <a:gd name="connsiteX12" fmla="*/ 0 w 2454464"/>
              <a:gd name="connsiteY12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4464" h="1589936">
                <a:moveTo>
                  <a:pt x="0" y="158994"/>
                </a:moveTo>
                <a:cubicBezTo>
                  <a:pt x="0" y="116826"/>
                  <a:pt x="16751" y="76385"/>
                  <a:pt x="46568" y="46568"/>
                </a:cubicBezTo>
                <a:cubicBezTo>
                  <a:pt x="76385" y="16751"/>
                  <a:pt x="116826" y="0"/>
                  <a:pt x="158994" y="0"/>
                </a:cubicBezTo>
                <a:lnTo>
                  <a:pt x="2295470" y="0"/>
                </a:lnTo>
                <a:cubicBezTo>
                  <a:pt x="2337638" y="0"/>
                  <a:pt x="2378079" y="16751"/>
                  <a:pt x="2407896" y="46568"/>
                </a:cubicBezTo>
                <a:cubicBezTo>
                  <a:pt x="2437713" y="76385"/>
                  <a:pt x="2454464" y="116826"/>
                  <a:pt x="2454464" y="158994"/>
                </a:cubicBezTo>
                <a:lnTo>
                  <a:pt x="2454464" y="1430942"/>
                </a:lnTo>
                <a:cubicBezTo>
                  <a:pt x="2454464" y="1473110"/>
                  <a:pt x="2437713" y="1513551"/>
                  <a:pt x="2407896" y="1543368"/>
                </a:cubicBezTo>
                <a:cubicBezTo>
                  <a:pt x="2378079" y="1573185"/>
                  <a:pt x="2337638" y="1589936"/>
                  <a:pt x="2295470" y="1589936"/>
                </a:cubicBezTo>
                <a:lnTo>
                  <a:pt x="158994" y="1589936"/>
                </a:lnTo>
                <a:cubicBezTo>
                  <a:pt x="116826" y="1589936"/>
                  <a:pt x="76385" y="1573185"/>
                  <a:pt x="46568" y="1543368"/>
                </a:cubicBezTo>
                <a:cubicBezTo>
                  <a:pt x="16751" y="1513551"/>
                  <a:pt x="0" y="1473110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-6825004"/>
              <a:satOff val="5801"/>
              <a:lumOff val="1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216" tIns="466700" rIns="805555" bIns="69216" spcCol="1270"/>
          <a:lstStyle/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錄音機</a:t>
            </a: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/DVD/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數位相機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的經常性使用</a:t>
            </a:r>
            <a:endParaRPr lang="zh-TW" altLang="en-US" sz="2000" dirty="0">
              <a:solidFill>
                <a:srgbClr val="FF0000"/>
              </a:solidFill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電腦輔助教學的應用</a:t>
            </a: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多重感官教學刺激的提供</a:t>
            </a: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其他學習相關輔具的申請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與使用 </a:t>
            </a:r>
          </a:p>
        </p:txBody>
      </p:sp>
      <p:sp>
        <p:nvSpPr>
          <p:cNvPr id="19" name="手繪多邊形 18"/>
          <p:cNvSpPr/>
          <p:nvPr/>
        </p:nvSpPr>
        <p:spPr>
          <a:xfrm rot="21600000">
            <a:off x="4714876" y="1714488"/>
            <a:ext cx="2151383" cy="2151384"/>
          </a:xfrm>
          <a:custGeom>
            <a:avLst/>
            <a:gdLst>
              <a:gd name="connsiteX0" fmla="*/ 0 w 2151383"/>
              <a:gd name="connsiteY0" fmla="*/ 2151383 h 2151383"/>
              <a:gd name="connsiteX1" fmla="*/ 630128 w 2151383"/>
              <a:gd name="connsiteY1" fmla="*/ 630126 h 2151383"/>
              <a:gd name="connsiteX2" fmla="*/ 2151387 w 2151383"/>
              <a:gd name="connsiteY2" fmla="*/ 3 h 2151383"/>
              <a:gd name="connsiteX3" fmla="*/ 2151383 w 2151383"/>
              <a:gd name="connsiteY3" fmla="*/ 2151383 h 2151383"/>
              <a:gd name="connsiteX4" fmla="*/ 0 w 2151383"/>
              <a:gd name="connsiteY4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383" h="2151383">
                <a:moveTo>
                  <a:pt x="2151383" y="0"/>
                </a:moveTo>
                <a:cubicBezTo>
                  <a:pt x="2151382" y="570582"/>
                  <a:pt x="1924719" y="1117795"/>
                  <a:pt x="1521255" y="1521257"/>
                </a:cubicBezTo>
                <a:cubicBezTo>
                  <a:pt x="1117792" y="1924719"/>
                  <a:pt x="570578" y="2151381"/>
                  <a:pt x="-3" y="2151380"/>
                </a:cubicBezTo>
                <a:cubicBezTo>
                  <a:pt x="-2" y="1434253"/>
                  <a:pt x="0" y="717127"/>
                  <a:pt x="0" y="0"/>
                </a:cubicBezTo>
                <a:lnTo>
                  <a:pt x="215138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4550003"/>
              <a:satOff val="3867"/>
              <a:lumOff val="7582"/>
              <a:alphaOff val="0"/>
            </a:schemeClr>
          </a:fillRef>
          <a:effectRef idx="0">
            <a:schemeClr val="accent3">
              <a:hueOff val="-4550003"/>
              <a:satOff val="3867"/>
              <a:lumOff val="7582"/>
              <a:alphaOff val="0"/>
            </a:schemeClr>
          </a:effectRef>
          <a:fontRef idx="minor">
            <a:schemeClr val="lt1"/>
          </a:fontRef>
        </p:style>
        <p:txBody>
          <a:bodyPr lIns="142240" tIns="142241" rIns="772367" bIns="772364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）設計個別化的家庭作業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手繪多邊形 19"/>
          <p:cNvSpPr/>
          <p:nvPr/>
        </p:nvSpPr>
        <p:spPr>
          <a:xfrm rot="21600000">
            <a:off x="2428860" y="1714488"/>
            <a:ext cx="2151383" cy="2151383"/>
          </a:xfrm>
          <a:custGeom>
            <a:avLst/>
            <a:gdLst>
              <a:gd name="connsiteX0" fmla="*/ 0 w 2151383"/>
              <a:gd name="connsiteY0" fmla="*/ 2151383 h 2151383"/>
              <a:gd name="connsiteX1" fmla="*/ 630128 w 2151383"/>
              <a:gd name="connsiteY1" fmla="*/ 630126 h 2151383"/>
              <a:gd name="connsiteX2" fmla="*/ 2151387 w 2151383"/>
              <a:gd name="connsiteY2" fmla="*/ 3 h 2151383"/>
              <a:gd name="connsiteX3" fmla="*/ 2151383 w 2151383"/>
              <a:gd name="connsiteY3" fmla="*/ 2151383 h 2151383"/>
              <a:gd name="connsiteX4" fmla="*/ 0 w 2151383"/>
              <a:gd name="connsiteY4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383" h="2151383">
                <a:moveTo>
                  <a:pt x="2151383" y="2151383"/>
                </a:moveTo>
                <a:cubicBezTo>
                  <a:pt x="1580801" y="2151382"/>
                  <a:pt x="1033588" y="1924719"/>
                  <a:pt x="630126" y="1521255"/>
                </a:cubicBezTo>
                <a:cubicBezTo>
                  <a:pt x="226664" y="1117792"/>
                  <a:pt x="2" y="570578"/>
                  <a:pt x="3" y="-4"/>
                </a:cubicBezTo>
                <a:cubicBezTo>
                  <a:pt x="717130" y="-3"/>
                  <a:pt x="1434256" y="-1"/>
                  <a:pt x="2151383" y="0"/>
                </a:cubicBezTo>
                <a:lnTo>
                  <a:pt x="2151383" y="215138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6825004"/>
              <a:satOff val="5801"/>
              <a:lumOff val="11373"/>
              <a:alphaOff val="0"/>
            </a:schemeClr>
          </a:fillRef>
          <a:effectRef idx="0">
            <a:schemeClr val="accent3">
              <a:hueOff val="-6825004"/>
              <a:satOff val="5801"/>
              <a:lumOff val="11373"/>
              <a:alphaOff val="0"/>
            </a:schemeClr>
          </a:effectRef>
          <a:fontRef idx="minor">
            <a:schemeClr val="lt1"/>
          </a:fontRef>
        </p:style>
        <p:txBody>
          <a:bodyPr lIns="772365" tIns="142240" rIns="142239" bIns="772367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）運用科技型學習輔助工具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圓形箭號 21"/>
          <p:cNvSpPr/>
          <p:nvPr/>
        </p:nvSpPr>
        <p:spPr>
          <a:xfrm rot="10800000">
            <a:off x="4286248" y="1428736"/>
            <a:ext cx="742798" cy="645911"/>
          </a:xfrm>
          <a:prstGeom prst="circularArrow">
            <a:avLst/>
          </a:prstGeom>
          <a:scene3d>
            <a:camera prst="orthographicFront"/>
            <a:lightRig rig="chilly" dir="t"/>
          </a:scene3d>
          <a:sp3d z="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手繪多邊形 22"/>
          <p:cNvSpPr/>
          <p:nvPr/>
        </p:nvSpPr>
        <p:spPr>
          <a:xfrm>
            <a:off x="285720" y="6000768"/>
            <a:ext cx="4934352" cy="689595"/>
          </a:xfrm>
          <a:custGeom>
            <a:avLst/>
            <a:gdLst>
              <a:gd name="connsiteX0" fmla="*/ 0 w 7632848"/>
              <a:gd name="connsiteY0" fmla="*/ 0 h 1000907"/>
              <a:gd name="connsiteX1" fmla="*/ 7632848 w 7632848"/>
              <a:gd name="connsiteY1" fmla="*/ 0 h 1000907"/>
              <a:gd name="connsiteX2" fmla="*/ 7632848 w 7632848"/>
              <a:gd name="connsiteY2" fmla="*/ 1000907 h 1000907"/>
              <a:gd name="connsiteX3" fmla="*/ 0 w 7632848"/>
              <a:gd name="connsiteY3" fmla="*/ 1000907 h 1000907"/>
              <a:gd name="connsiteX4" fmla="*/ 0 w 7632848"/>
              <a:gd name="connsiteY4" fmla="*/ 0 h 100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2848" h="1000907">
                <a:moveTo>
                  <a:pt x="0" y="0"/>
                </a:moveTo>
                <a:lnTo>
                  <a:pt x="7632848" y="0"/>
                </a:lnTo>
                <a:lnTo>
                  <a:pt x="7632848" y="1000907"/>
                </a:lnTo>
                <a:lnTo>
                  <a:pt x="0" y="10009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  <a:sp3d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33350" tIns="133350" rIns="133350" bIns="133350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TW" sz="3500" b="1" dirty="0" smtClean="0">
                <a:solidFill>
                  <a:schemeClr val="accent1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3500" b="1" dirty="0" smtClean="0">
                <a:solidFill>
                  <a:schemeClr val="accent1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課程</a:t>
            </a:r>
            <a:r>
              <a:rPr lang="zh-TW" altLang="en-US" sz="3500" b="1" dirty="0">
                <a:solidFill>
                  <a:schemeClr val="accent1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與教學調整</a:t>
            </a:r>
            <a:r>
              <a:rPr lang="zh-TW" altLang="en-US" sz="2800" b="1" dirty="0">
                <a:solidFill>
                  <a:schemeClr val="accent1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（二）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36656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談</a:t>
            </a: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團體班級經營輔導</a:t>
            </a: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策略</a:t>
            </a: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0" y="29989"/>
            <a:ext cx="1310655" cy="131065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5288" y="429260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23850" y="508476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rgbClr val="99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 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95288" y="5589588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84213" y="40052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39750" y="3716338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3600" b="1">
              <a:solidFill>
                <a:srgbClr val="663300"/>
              </a:solidFill>
              <a:ea typeface="標楷體" panose="03000509000000000000" pitchFamily="65" charset="-12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524750" y="5589588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57188" y="1643063"/>
            <a:ext cx="8540750" cy="619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行為與常規輔導方面</a:t>
            </a:r>
          </a:p>
        </p:txBody>
      </p:sp>
      <p:graphicFrame>
        <p:nvGraphicFramePr>
          <p:cNvPr id="26" name="資料庫圖表 25"/>
          <p:cNvGraphicFramePr/>
          <p:nvPr>
            <p:extLst>
              <p:ext uri="{D42A27DB-BD31-4B8C-83A1-F6EECF244321}">
                <p14:modId xmlns:p14="http://schemas.microsoft.com/office/powerpoint/2010/main" val="3251103040"/>
              </p:ext>
            </p:extLst>
          </p:nvPr>
        </p:nvGraphicFramePr>
        <p:xfrm>
          <a:off x="285720" y="1357298"/>
          <a:ext cx="8572560" cy="610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2212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談</a:t>
            </a: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團體班級經營輔導策略：範例（一）</a:t>
            </a:r>
            <a:endParaRPr kumimoji="0"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0" y="29989"/>
            <a:ext cx="1310655" cy="131065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5108575" y="6216650"/>
            <a:ext cx="2714625" cy="504825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</a:rPr>
              <a:t>代幣制示例</a:t>
            </a:r>
          </a:p>
        </p:txBody>
      </p:sp>
      <p:pic>
        <p:nvPicPr>
          <p:cNvPr id="18" name="Picture 7" descr="bm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081213"/>
            <a:ext cx="4103687" cy="41862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b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724025"/>
            <a:ext cx="34575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bm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69" y="3470822"/>
            <a:ext cx="3434444" cy="2682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09588" y="1652588"/>
            <a:ext cx="2700337" cy="36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華康新儷粗黑" pitchFamily="34" charset="-120"/>
                <a:ea typeface="華康新儷粗黑" pitchFamily="34" charset="-120"/>
              </a:rPr>
              <a:t>1.</a:t>
            </a:r>
            <a:r>
              <a:rPr lang="zh-TW" altLang="en-US" b="1" dirty="0">
                <a:latin typeface="華康新儷粗黑" pitchFamily="34" charset="-120"/>
                <a:ea typeface="華康新儷粗黑" pitchFamily="34" charset="-120"/>
              </a:rPr>
              <a:t>目標行為與操作定義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938463" y="1652588"/>
            <a:ext cx="1785937" cy="36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latin typeface="華康新儷粗黑" pitchFamily="34" charset="-120"/>
                <a:ea typeface="華康新儷粗黑" pitchFamily="34" charset="-120"/>
              </a:rPr>
              <a:t>2.</a:t>
            </a:r>
            <a:r>
              <a:rPr lang="zh-TW" altLang="en-US" b="1" dirty="0">
                <a:latin typeface="華康新儷粗黑" pitchFamily="34" charset="-120"/>
                <a:ea typeface="華康新儷粗黑" pitchFamily="34" charset="-120"/>
              </a:rPr>
              <a:t>可兌換的代幣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652713" y="6367463"/>
            <a:ext cx="1727200" cy="36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latin typeface="華康新儷粗黑" pitchFamily="34" charset="-120"/>
                <a:ea typeface="華康新儷粗黑" pitchFamily="34" charset="-120"/>
              </a:rPr>
              <a:t>4.</a:t>
            </a:r>
            <a:r>
              <a:rPr lang="zh-TW" altLang="en-US" b="1" dirty="0">
                <a:latin typeface="華康新儷粗黑" pitchFamily="34" charset="-120"/>
                <a:ea typeface="華康新儷粗黑" pitchFamily="34" charset="-120"/>
              </a:rPr>
              <a:t>後援增強物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295275" y="6367463"/>
            <a:ext cx="1908175" cy="36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latin typeface="華康新儷粗黑" pitchFamily="34" charset="-120"/>
                <a:ea typeface="華康新儷粗黑" pitchFamily="34" charset="-120"/>
              </a:rPr>
              <a:t>3.</a:t>
            </a:r>
            <a:r>
              <a:rPr lang="zh-TW" altLang="en-US" b="1" dirty="0">
                <a:latin typeface="華康新儷粗黑" pitchFamily="34" charset="-120"/>
                <a:ea typeface="華康新儷粗黑" pitchFamily="34" charset="-120"/>
              </a:rPr>
              <a:t>代幣兌換系統</a:t>
            </a: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1152525" y="2009775"/>
            <a:ext cx="73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620713" y="610235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3509963" y="6224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8510588" y="1781175"/>
            <a:ext cx="461962" cy="1512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具體呈現表現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8503697" y="3475075"/>
            <a:ext cx="461962" cy="2736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配合積分制強化延宕增強</a:t>
            </a: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2366963" y="1938338"/>
            <a:ext cx="1000125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H="1">
            <a:off x="2366963" y="1938338"/>
            <a:ext cx="571500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360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  <p:bldP spid="28" grpId="0" animBg="1"/>
      <p:bldP spid="32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橢圓 13"/>
          <p:cNvSpPr/>
          <p:nvPr/>
        </p:nvSpPr>
        <p:spPr>
          <a:xfrm>
            <a:off x="0" y="29989"/>
            <a:ext cx="1310655" cy="131065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rgbClr val="898989"/>
                </a:solidFill>
                <a:latin typeface="Arial" panose="020B0604020202020204" pitchFamily="34" charset="0"/>
              </a:rPr>
              <a:t>37</a:t>
            </a:r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4" descr="bm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" y="1498888"/>
            <a:ext cx="445770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bm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06" y="1597110"/>
            <a:ext cx="4319587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500188" y="5929313"/>
            <a:ext cx="2087562" cy="36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式的行為契約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4991950" y="1628800"/>
            <a:ext cx="2857500" cy="50482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條件式合約示例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5591814" y="5142042"/>
            <a:ext cx="2087563" cy="36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式的行為契約</a:t>
            </a:r>
          </a:p>
        </p:txBody>
      </p:sp>
      <p:sp>
        <p:nvSpPr>
          <p:cNvPr id="38" name="Rectangle 5"/>
          <p:cNvSpPr txBox="1">
            <a:spLocks noChangeArrowheads="1"/>
          </p:cNvSpPr>
          <p:nvPr/>
        </p:nvSpPr>
        <p:spPr bwMode="auto">
          <a:xfrm>
            <a:off x="899592" y="354763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談</a:t>
            </a: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團體班級經營輔導策略：範例（二）</a:t>
            </a:r>
            <a:endParaRPr kumimoji="0"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726" y="5489618"/>
            <a:ext cx="1302075" cy="1466930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>
          <a:xfrm rot="20564733">
            <a:off x="5539434" y="5670149"/>
            <a:ext cx="1920855" cy="10245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說說看，左圖或右圖較適合融入您的班級經營機制中？</a:t>
            </a:r>
            <a:endParaRPr lang="zh-TW" altLang="en-US" sz="1400" b="1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79248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談</a:t>
            </a: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團體班級經營輔導策略：範例（三）</a:t>
            </a:r>
            <a:endParaRPr kumimoji="0"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0" y="29989"/>
            <a:ext cx="1310655" cy="131065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Picture 4" descr="bm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1" y="1340644"/>
            <a:ext cx="32797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bm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32383"/>
            <a:ext cx="468312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644008" y="5397729"/>
            <a:ext cx="3500437" cy="50482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隔離策略誤用示例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6441" y="5489617"/>
            <a:ext cx="1302075" cy="1466930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 rot="20564733">
            <a:off x="65515" y="4256621"/>
            <a:ext cx="1998452" cy="112239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說說看，左圖或右圖各對隔離策略作了什麼樣的誤用？</a:t>
            </a:r>
            <a:endParaRPr lang="zh-TW" altLang="en-US" sz="1400" b="1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15606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談</a:t>
            </a: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團體班級經營輔導策略：範例（四）</a:t>
            </a:r>
            <a:endParaRPr kumimoji="0"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0" y="29989"/>
            <a:ext cx="1310655" cy="131065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4" descr="bm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9" y="2449768"/>
            <a:ext cx="72707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BD0730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47" y="2992547"/>
            <a:ext cx="32861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51520" y="1610745"/>
            <a:ext cx="6000750" cy="50482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反應代價策略（虧損法）誤用示例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6441" y="5489617"/>
            <a:ext cx="1302075" cy="1466930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 rot="20564733">
            <a:off x="1061175" y="4970798"/>
            <a:ext cx="2217816" cy="14259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說說看，這樣子實施虧損策略，有什麼副作用？</a:t>
            </a:r>
            <a:endParaRPr lang="zh-TW" altLang="en-US" sz="1400" b="1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1882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337681"/>
            <a:ext cx="8280400" cy="8239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融合教育班級經營信念分享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EB70D0C-D5C1-4244-A44B-DA6373FA2BCA}" type="slidenum">
              <a:rPr kumimoji="0" lang="zh-TW" altLang="en-US">
                <a:solidFill>
                  <a:srgbClr val="5C8787"/>
                </a:solidFill>
              </a:rPr>
              <a:pPr eaLnBrk="1" hangingPunct="1"/>
              <a:t>4</a:t>
            </a:fld>
            <a:endParaRPr kumimoji="0" lang="zh-TW" altLang="en-US">
              <a:solidFill>
                <a:srgbClr val="5C8787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52" y="1574006"/>
            <a:ext cx="7069195" cy="478143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339752" y="292494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信念</a:t>
            </a:r>
            <a:endParaRPr lang="zh-TW" altLang="en-US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40152" y="292494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endParaRPr lang="zh-TW" altLang="en-US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012160" y="443711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endParaRPr lang="zh-TW" altLang="en-US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39752" y="456826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endParaRPr lang="zh-TW" altLang="en-US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82" y="3140968"/>
            <a:ext cx="1704205" cy="17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談</a:t>
            </a: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團體班級經營輔導策略：範例（五）</a:t>
            </a:r>
            <a:endParaRPr kumimoji="0"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0" y="29989"/>
            <a:ext cx="1310655" cy="131065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95083"/>
            <a:ext cx="3968761" cy="322007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24944"/>
            <a:ext cx="4320480" cy="324036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6441" y="5489617"/>
            <a:ext cx="1302075" cy="1466930"/>
          </a:xfrm>
          <a:prstGeom prst="rect">
            <a:avLst/>
          </a:prstGeom>
        </p:spPr>
      </p:pic>
      <p:sp>
        <p:nvSpPr>
          <p:cNvPr id="18" name="橢圓 17"/>
          <p:cNvSpPr/>
          <p:nvPr/>
        </p:nvSpPr>
        <p:spPr>
          <a:xfrm rot="20564733">
            <a:off x="1020610" y="4950455"/>
            <a:ext cx="2617476" cy="15764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選選看，左圖或右圖較適合融入您的班級經營機制中？</a:t>
            </a:r>
            <a:endParaRPr lang="zh-TW" altLang="en-US" sz="1400" b="1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67328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談個別學生情緒與行為問題的輔導策略</a:t>
            </a:r>
            <a:endParaRPr kumimoji="0"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732240" y="637624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0" y="29989"/>
            <a:ext cx="1310655" cy="131065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21" y="1152623"/>
            <a:ext cx="5524500" cy="31051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7" y="4273203"/>
            <a:ext cx="4257864" cy="244827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4" y="4253311"/>
            <a:ext cx="3986386" cy="248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59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營造友善氛圍是全球教育共識</a:t>
            </a:r>
            <a:endParaRPr kumimoji="0"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732240" y="637624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 descr="https://a248.e.akamai.net/akamai-cache.trustedpartner.com/images/library/FamilyCentral2012/LOGOS/POSITIVE%20BEAHAVIOR%20SUPPOR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7" y="111223"/>
            <a:ext cx="865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windham.k12.me.us/wsd_primary/staff/rdesantis/images/3%20B_s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724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8328"/>
            <a:ext cx="2808312" cy="197972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804248" y="2852936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書卷 (水平) 15"/>
          <p:cNvSpPr/>
          <p:nvPr/>
        </p:nvSpPr>
        <p:spPr>
          <a:xfrm>
            <a:off x="1042988" y="3357563"/>
            <a:ext cx="7705725" cy="3240087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4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國立特殊教育學校推動友善校園實施計畫</a:t>
            </a:r>
            <a:endParaRPr lang="zh-TW" altLang="en-US" sz="80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一、依據：國民教育及學前教育署內部控制制度作業項目「特殊教</a:t>
            </a:r>
            <a:endParaRPr lang="en-US" altLang="zh-TW" dirty="0">
              <a:solidFill>
                <a:srgbClr val="0033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en-US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育學校不當管教之防範」辦理。</a:t>
            </a:r>
            <a:endParaRPr lang="zh-TW" altLang="en-US" sz="80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二、目標：</a:t>
            </a:r>
            <a:endParaRPr lang="zh-TW" altLang="en-US" sz="80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（一）增進學校教職員工輔導與正向管教之知能。</a:t>
            </a:r>
            <a:endParaRPr lang="zh-TW" altLang="en-US" sz="80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（二）打造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零拒絕</a:t>
            </a:r>
            <a:r>
              <a:rPr lang="zh-TW" altLang="en-US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零體罰</a:t>
            </a:r>
            <a:r>
              <a:rPr lang="zh-TW" altLang="en-US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零霸凌</a:t>
            </a:r>
            <a:r>
              <a:rPr lang="zh-TW" altLang="en-US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零性平</a:t>
            </a:r>
            <a:r>
              <a:rPr lang="zh-TW" altLang="en-US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零障礙</a:t>
            </a:r>
            <a:r>
              <a:rPr lang="zh-TW" altLang="en-US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之五零校園。</a:t>
            </a:r>
            <a:endParaRPr lang="zh-TW" altLang="en-US" sz="80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（三）發揮初級預防精神，以避免校園危機事件的發生。</a:t>
            </a:r>
            <a:endParaRPr lang="zh-TW" altLang="en-US" sz="240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4863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全校性學習與行為輔導的基本理念</a:t>
            </a:r>
            <a:endParaRPr kumimoji="0"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732240" y="637624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 descr="https://a248.e.akamai.net/akamai-cache.trustedpartner.com/images/library/FamilyCentral2012/LOGOS/POSITIVE%20BEAHAVIOR%20SUPPOR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7" y="111223"/>
            <a:ext cx="865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Jiann\Desktop\trianglechart_revise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7338"/>
            <a:ext cx="65770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 10"/>
          <p:cNvSpPr/>
          <p:nvPr/>
        </p:nvSpPr>
        <p:spPr>
          <a:xfrm>
            <a:off x="285101" y="1610142"/>
            <a:ext cx="6553200" cy="935037"/>
          </a:xfrm>
          <a:prstGeom prst="roundRect">
            <a:avLst/>
          </a:prstGeom>
          <a:noFill/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263426" y="2582485"/>
            <a:ext cx="6553200" cy="935037"/>
          </a:xfrm>
          <a:prstGeom prst="roundRect">
            <a:avLst/>
          </a:prstGeom>
          <a:noFill/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107504" y="3575083"/>
            <a:ext cx="6916202" cy="2964334"/>
          </a:xfrm>
          <a:prstGeom prst="roundRect">
            <a:avLst/>
          </a:prstGeom>
          <a:noFill/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218880" y="4581128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初級預防：有適應困難但無明顯情緒行為問題的學生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270394" y="2778858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次級預防：有明顯情緒行為問題但不嚴重及持續的學生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246640" y="1390001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三級預防：有嚴重且持續情緒行為問題的學生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9263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7" grpId="0" animBg="1" autoUpdateAnimBg="0"/>
      <p:bldP spid="1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層次</a:t>
            </a: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</a:rPr>
              <a:t>（</a:t>
            </a:r>
            <a:r>
              <a:rPr kumimoji="0"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multi-tiers</a:t>
            </a: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</a:rPr>
              <a:t>）</a:t>
            </a:r>
            <a:r>
              <a:rPr kumimoji="0"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行為輔導機制</a:t>
            </a:r>
            <a:endParaRPr kumimoji="0"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732240" y="637624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 descr="https://a248.e.akamai.net/akamai-cache.trustedpartner.com/images/library/FamilyCentral2012/LOGOS/POSITIVE%20BEAHAVIOR%20SUPPOR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7" y="111223"/>
            <a:ext cx="865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http://www.berkeleyschools.net/wp-content/uploads/2013/04/PBISPyramidImage.jpg?adb23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6" y="1625458"/>
            <a:ext cx="7775575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618779" y="2278343"/>
            <a:ext cx="3673475" cy="576263"/>
          </a:xfrm>
          <a:prstGeom prst="rect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499992" y="3809647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社會技巧小團體輔導、簡易功能分析、特殊需求領域課程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658246" y="2278343"/>
            <a:ext cx="261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行為功能介入方案、進階功能分析、危機處理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788024" y="5573571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E8FED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團體班級經營輔導（如：</a:t>
            </a:r>
            <a:r>
              <a:rPr lang="en-US" altLang="zh-TW" b="1" dirty="0" smtClean="0">
                <a:solidFill>
                  <a:srgbClr val="E8FED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504</a:t>
            </a:r>
            <a:r>
              <a:rPr lang="zh-TW" altLang="en-US" b="1" dirty="0" smtClean="0">
                <a:solidFill>
                  <a:srgbClr val="E8FED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教室方案）</a:t>
            </a:r>
            <a:endParaRPr lang="zh-TW" altLang="en-US" b="1" dirty="0">
              <a:solidFill>
                <a:srgbClr val="E8FED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6274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新課綱中的特殊需求課程</a:t>
            </a:r>
            <a:endParaRPr kumimoji="0"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732240" y="637624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 descr="https://a248.e.akamai.net/akamai-cache.trustedpartner.com/images/library/FamilyCentral2012/LOGOS/POSITIVE%20BEAHAVIOR%20SUPPOR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7" y="111223"/>
            <a:ext cx="865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07" y="2251266"/>
            <a:ext cx="5132003" cy="3888432"/>
          </a:xfrm>
          <a:prstGeom prst="rect">
            <a:avLst/>
          </a:prstGeom>
        </p:spPr>
      </p:pic>
      <p:sp>
        <p:nvSpPr>
          <p:cNvPr id="11" name="直線圖說文字 1 10"/>
          <p:cNvSpPr>
            <a:spLocks/>
          </p:cNvSpPr>
          <p:nvPr/>
        </p:nvSpPr>
        <p:spPr bwMode="auto">
          <a:xfrm>
            <a:off x="5545220" y="1494102"/>
            <a:ext cx="3455988" cy="2232967"/>
          </a:xfrm>
          <a:prstGeom prst="borderCallout1">
            <a:avLst>
              <a:gd name="adj1" fmla="val 55139"/>
              <a:gd name="adj2" fmla="val -3963"/>
              <a:gd name="adj3" fmla="val 105914"/>
              <a:gd name="adj4" fmla="val -29820"/>
            </a:avLst>
          </a:prstGeom>
          <a:solidFill>
            <a:srgbClr val="FFEDF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「職業教育」</a:t>
            </a:r>
            <a:r>
              <a:rPr lang="zh-TW" altLang="en-US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「學習策略」</a:t>
            </a:r>
            <a:r>
              <a:rPr lang="zh-TW" altLang="en-US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「生活管理」</a:t>
            </a:r>
            <a:r>
              <a:rPr lang="zh-TW" altLang="en-US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「社會技巧」</a:t>
            </a:r>
            <a:r>
              <a:rPr lang="zh-TW" altLang="en-US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、「定向行動」、「點字」、</a:t>
            </a:r>
            <a:endParaRPr lang="en-US" altLang="zh-TW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「溝通訓練」、</a:t>
            </a:r>
            <a:r>
              <a:rPr lang="zh-TW" altLang="en-US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「功能性動作訓練</a:t>
            </a:r>
            <a:r>
              <a:rPr lang="zh-TW" altLang="en-US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」、「輔助科技應用」、</a:t>
            </a:r>
            <a:endParaRPr lang="en-US" altLang="zh-TW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「領導才能」、「創造力」、「情意課程</a:t>
            </a:r>
            <a:r>
              <a:rPr lang="zh-TW" altLang="en-US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 、「獨立研究或專長領域」</a:t>
            </a:r>
            <a:endParaRPr lang="zh-TW" altLang="en-US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直線圖說文字 1 16"/>
          <p:cNvSpPr/>
          <p:nvPr/>
        </p:nvSpPr>
        <p:spPr bwMode="auto">
          <a:xfrm>
            <a:off x="5545220" y="3870366"/>
            <a:ext cx="3384550" cy="2087562"/>
          </a:xfrm>
          <a:prstGeom prst="borderCallout1">
            <a:avLst>
              <a:gd name="adj1" fmla="val 48271"/>
              <a:gd name="adj2" fmla="val -1881"/>
              <a:gd name="adj3" fmla="val 7460"/>
              <a:gd name="adj4" fmla="val -30447"/>
            </a:avLst>
          </a:prstGeom>
          <a:solidFill>
            <a:srgbClr val="FFEDF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各校得視特殊需求學生之身心需求，依據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IEP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與教育部編訂之「特殊需求領域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課程」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，採用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「外加」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課程之方式，開設符合學生學習之特殊需求領域課程</a:t>
            </a:r>
          </a:p>
        </p:txBody>
      </p:sp>
    </p:spTree>
    <p:extLst>
      <p:ext uri="{BB962C8B-B14F-4D97-AF65-F5344CB8AC3E}">
        <p14:creationId xmlns:p14="http://schemas.microsoft.com/office/powerpoint/2010/main" val="3145231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新課綱中的校訂課程時數規劃</a:t>
            </a:r>
            <a:endParaRPr kumimoji="0"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732240" y="637624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 descr="https://a248.e.akamai.net/akamai-cache.trustedpartner.com/images/library/FamilyCentral2012/LOGOS/POSITIVE%20BEAHAVIOR%20SUPPOR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7" y="111223"/>
            <a:ext cx="865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441313"/>
            <a:ext cx="8712968" cy="49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38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250825" y="1412875"/>
            <a:ext cx="8748713" cy="17287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zh-TW" sz="28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《</a:t>
            </a:r>
            <a:r>
              <a:rPr lang="zh-TW" altLang="en-US" sz="28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特殊教育法施行細則</a:t>
            </a:r>
            <a:r>
              <a:rPr lang="en-US" altLang="zh-TW" sz="28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》</a:t>
            </a:r>
            <a:r>
              <a:rPr lang="zh-TW" altLang="en-US" sz="28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（民</a:t>
            </a:r>
            <a:r>
              <a:rPr lang="en-US" altLang="zh-TW" sz="28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101</a:t>
            </a:r>
            <a:r>
              <a:rPr lang="zh-TW" altLang="en-US" sz="28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）</a:t>
            </a:r>
            <a:r>
              <a:rPr lang="zh-TW" altLang="en-US" sz="2800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中的規定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sz="24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第</a:t>
            </a:r>
            <a:r>
              <a:rPr lang="en-US" altLang="zh-TW" sz="24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9</a:t>
            </a:r>
            <a:r>
              <a:rPr lang="zh-TW" altLang="en-US" sz="24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條：本法第二十八條所稱個別化教育計畫，指運用</a:t>
            </a:r>
            <a:r>
              <a:rPr lang="zh-TW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rPr>
              <a:t>團隊合作</a:t>
            </a:r>
            <a:r>
              <a:rPr lang="zh-TW" altLang="en-US" sz="24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方式，針對身心障礙學生個別特性所擬定之</a:t>
            </a:r>
            <a:r>
              <a:rPr lang="zh-TW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rPr>
              <a:t>特殊教育</a:t>
            </a:r>
            <a:r>
              <a:rPr lang="zh-TW" altLang="en-US" sz="24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及</a:t>
            </a:r>
            <a:r>
              <a:rPr lang="zh-TW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rPr>
              <a:t>相關服務計畫</a:t>
            </a:r>
            <a:r>
              <a:rPr lang="zh-TW" altLang="en-US" sz="24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，前內容應包括下列事項：</a:t>
            </a:r>
          </a:p>
          <a:p>
            <a:pPr marL="990600" lvl="1" indent="-533400" algn="ctr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endParaRPr lang="zh-TW" altLang="en-US" sz="2000" kern="0" dirty="0">
              <a:solidFill>
                <a:srgbClr val="3B2819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250825" y="3213100"/>
            <a:ext cx="8748713" cy="2232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defRPr/>
            </a:pPr>
            <a:r>
              <a:rPr lang="zh-TW" altLang="en-US" sz="2000" b="1" kern="0" dirty="0">
                <a:solidFill>
                  <a:srgbClr val="800000"/>
                </a:solidFill>
                <a:latin typeface="+mn-lt"/>
                <a:ea typeface="標楷體" pitchFamily="65" charset="-120"/>
              </a:rPr>
              <a:t>       </a:t>
            </a:r>
            <a:r>
              <a:rPr lang="zh-TW" altLang="en-US" sz="20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一、學生能力現況、家庭狀況及需求評估。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sz="20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       二、學生所需特殊教育、相關服務及支持策略。</a:t>
            </a:r>
            <a:endParaRPr lang="en-US" altLang="zh-TW" sz="2000" b="1" kern="0" dirty="0">
              <a:solidFill>
                <a:srgbClr val="3B2819"/>
              </a:solidFill>
              <a:latin typeface="+mn-lt"/>
              <a:ea typeface="標楷體" pitchFamily="65" charset="-120"/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sz="20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       三、學年與學期教育目標、 達成學期教育目標之評量方式、 </a:t>
            </a:r>
            <a:endParaRPr lang="en-US" altLang="zh-TW" sz="2000" b="1" kern="0" dirty="0">
              <a:solidFill>
                <a:srgbClr val="3B2819"/>
              </a:solidFill>
              <a:latin typeface="+mn-lt"/>
              <a:ea typeface="標楷體" pitchFamily="65" charset="-120"/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sz="20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               日期及標準。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sz="20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   </a:t>
            </a:r>
            <a:r>
              <a:rPr lang="zh-TW" altLang="en-US" sz="2000" b="1" kern="0" dirty="0">
                <a:solidFill>
                  <a:srgbClr val="C00000"/>
                </a:solidFill>
                <a:latin typeface="Arial" charset="0"/>
                <a:ea typeface="標楷體" pitchFamily="65" charset="-120"/>
              </a:rPr>
              <a:t>★</a:t>
            </a:r>
            <a:r>
              <a:rPr lang="zh-TW" altLang="en-US" sz="20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四、具情緒與行為問題學生所需之</a:t>
            </a:r>
            <a:r>
              <a:rPr lang="zh-TW" altLang="en-US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rPr>
              <a:t>行為功能介入方案</a:t>
            </a:r>
            <a:r>
              <a:rPr lang="zh-TW" altLang="en-US" sz="20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及</a:t>
            </a:r>
            <a:r>
              <a:rPr lang="zh-TW" altLang="en-US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rPr>
              <a:t>行政支援</a:t>
            </a:r>
            <a:r>
              <a:rPr lang="zh-TW" altLang="en-US" sz="20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。  </a:t>
            </a:r>
            <a:endParaRPr lang="en-US" altLang="zh-TW" sz="2000" b="1" kern="0" dirty="0">
              <a:solidFill>
                <a:srgbClr val="3B2819"/>
              </a:solidFill>
              <a:latin typeface="+mn-lt"/>
              <a:ea typeface="標楷體" pitchFamily="65" charset="-120"/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sz="2000" b="1" kern="0" dirty="0">
                <a:solidFill>
                  <a:srgbClr val="3B2819"/>
                </a:solidFill>
                <a:latin typeface="+mn-lt"/>
                <a:ea typeface="標楷體" pitchFamily="65" charset="-120"/>
              </a:rPr>
              <a:t>       五、學生之轉銜輔導及服務內容。</a:t>
            </a:r>
          </a:p>
          <a:p>
            <a:pPr marL="990600" lvl="1" indent="-533400" algn="ctr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endParaRPr lang="zh-TW" altLang="en-US" sz="2000" kern="0" dirty="0">
              <a:latin typeface="+mn-lt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0825" y="5445125"/>
            <a:ext cx="8748713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dirty="0">
                <a:latin typeface="Arial" charset="0"/>
                <a:ea typeface="標楷體" pitchFamily="65" charset="-120"/>
              </a:rPr>
              <a:t>              </a:t>
            </a:r>
            <a:r>
              <a:rPr lang="zh-TW" altLang="en-US" sz="2000" b="1" dirty="0">
                <a:solidFill>
                  <a:srgbClr val="3B2819"/>
                </a:solidFill>
                <a:latin typeface="Arial" charset="0"/>
                <a:ea typeface="標楷體" pitchFamily="65" charset="-120"/>
              </a:rPr>
              <a:t>前項第五款所定</a:t>
            </a:r>
            <a:r>
              <a:rPr lang="zh-TW" altLang="en-US" sz="2000" b="1" dirty="0">
                <a:solidFill>
                  <a:srgbClr val="3B2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rPr>
              <a:t>轉銜輔導及服務</a:t>
            </a:r>
            <a:r>
              <a:rPr lang="zh-TW" altLang="en-US" sz="2000" b="1" dirty="0">
                <a:solidFill>
                  <a:srgbClr val="3B2819"/>
                </a:solidFill>
                <a:latin typeface="Arial" charset="0"/>
                <a:ea typeface="標楷體" pitchFamily="65" charset="-120"/>
              </a:rPr>
              <a:t>，包括</a:t>
            </a:r>
            <a:r>
              <a:rPr lang="zh-TW" altLang="en-US" sz="2000" b="1" dirty="0">
                <a:solidFill>
                  <a:srgbClr val="3B2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rPr>
              <a:t>升學輔導、生活、就業、</a:t>
            </a:r>
            <a:r>
              <a:rPr lang="zh-TW" altLang="en-US" sz="2000" b="1" dirty="0">
                <a:solidFill>
                  <a:srgbClr val="C00000"/>
                </a:solidFill>
                <a:latin typeface="Arial" charset="0"/>
                <a:ea typeface="標楷體" pitchFamily="65" charset="-120"/>
              </a:rPr>
              <a:t>心理      </a:t>
            </a:r>
            <a:endParaRPr lang="en-US" altLang="zh-TW" sz="2000" b="1" dirty="0">
              <a:solidFill>
                <a:srgbClr val="C00000"/>
              </a:solidFill>
              <a:latin typeface="Arial" charset="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Arial" charset="0"/>
                <a:ea typeface="標楷體" pitchFamily="65" charset="-120"/>
              </a:rPr>
              <a:t>             輔導</a:t>
            </a:r>
            <a:r>
              <a:rPr lang="zh-TW" altLang="en-US" sz="2000" b="1" dirty="0">
                <a:solidFill>
                  <a:srgbClr val="3B2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rPr>
              <a:t>、福利服務及其他相關專業服務等項目</a:t>
            </a:r>
            <a:r>
              <a:rPr lang="zh-TW" altLang="en-US" sz="2000" b="1" dirty="0">
                <a:solidFill>
                  <a:srgbClr val="3B2819"/>
                </a:solidFill>
                <a:latin typeface="Arial" charset="0"/>
                <a:ea typeface="標楷體" pitchFamily="65" charset="-120"/>
              </a:rPr>
              <a:t>。    </a:t>
            </a:r>
            <a:endParaRPr lang="zh-TW" altLang="en-US" sz="2000" b="1" dirty="0">
              <a:solidFill>
                <a:srgbClr val="3B2819"/>
              </a:solidFill>
              <a:latin typeface="Arial" charset="0"/>
            </a:endParaRPr>
          </a:p>
        </p:txBody>
      </p:sp>
      <p:sp>
        <p:nvSpPr>
          <p:cNvPr id="10" name="Rectangle 16"/>
          <p:cNvSpPr>
            <a:spLocks noRot="1" noChangeArrowheads="1"/>
          </p:cNvSpPr>
          <p:nvPr/>
        </p:nvSpPr>
        <p:spPr bwMode="auto">
          <a:xfrm>
            <a:off x="250825" y="115888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問題</a:t>
            </a: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行為支持與輔導的可行作法：</a:t>
            </a:r>
            <a:r>
              <a:rPr lang="zh-TW" altLang="en-US" sz="3600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/>
            </a:r>
            <a:br>
              <a:rPr lang="zh-TW" altLang="en-US" sz="3600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</a:br>
            <a:r>
              <a:rPr lang="zh-TW" altLang="en-US" sz="3600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 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（一）瞭解</a:t>
            </a:r>
            <a:r>
              <a:rPr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《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特殊教育法</a:t>
            </a:r>
            <a:r>
              <a:rPr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》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（民</a:t>
            </a:r>
            <a:r>
              <a:rPr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98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）的規範</a:t>
            </a:r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660232" y="630932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rgbClr val="898989"/>
                </a:solidFill>
                <a:latin typeface="Arial" panose="020B0604020202020204" pitchFamily="34" charset="0"/>
              </a:rPr>
              <a:t>47</a:t>
            </a:r>
            <a:endParaRPr lang="zh-TW" altLang="en-US" sz="14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5A168F-590D-450D-8248-2B2F8ECF5CE6}" type="slidenum">
              <a:rPr lang="en-US" altLang="zh-TW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zh-TW" sz="14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185" name="Picture 17" descr="https://www.osep-meeting.org/2009conf/Presentations/Tuesday/YoungShatzerWest_files/images/image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808"/>
            <a:ext cx="86423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1403350" y="1412875"/>
            <a:ext cx="1728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正向關係的建立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348038" y="1989138"/>
            <a:ext cx="1728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明確期待的溝通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2195513" y="5013325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替代行為的教導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611188" y="5013325"/>
            <a:ext cx="108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適當行為的增強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79388" y="3644900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客觀的成效評估</a:t>
            </a:r>
          </a:p>
        </p:txBody>
      </p:sp>
      <p:sp>
        <p:nvSpPr>
          <p:cNvPr id="16" name="Rectangle 12"/>
          <p:cNvSpPr>
            <a:spLocks noRot="1" noChangeArrowheads="1"/>
          </p:cNvSpPr>
          <p:nvPr/>
        </p:nvSpPr>
        <p:spPr bwMode="auto">
          <a:xfrm>
            <a:off x="250825" y="188913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問題</a:t>
            </a: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行為支持與輔導的可行作法： </a:t>
            </a:r>
            <a:endParaRPr lang="en-US" altLang="zh-TW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（二）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積極推動</a:t>
            </a:r>
            <a:r>
              <a:rPr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  <a:ea typeface="標楷體" pitchFamily="65" charset="-120"/>
              </a:rPr>
              <a:t>PBS</a:t>
            </a:r>
            <a:endParaRPr lang="zh-TW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標楷體" pitchFamily="65" charset="-120"/>
            </a:endParaRPr>
          </a:p>
        </p:txBody>
      </p:sp>
      <p:pic>
        <p:nvPicPr>
          <p:cNvPr id="117770" name="Picture 12" descr="http://blog.friendshipcircle.org/wp-content/uploads/2012/09/Positive-Behavior-Support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20713"/>
            <a:ext cx="7635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ttp://www.wiu.k12.pa.us/cms/lib6/PA14000132/Centricity/Domain/12/behavior_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751013"/>
            <a:ext cx="2281238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D00A20-F6BE-4E7F-9E75-8D88D0192408}" type="slidenum">
              <a:rPr lang="en-US" altLang="zh-TW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zh-TW" sz="14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8787" name="文字方塊 8"/>
          <p:cNvSpPr txBox="1">
            <a:spLocks noChangeArrowheads="1"/>
          </p:cNvSpPr>
          <p:nvPr/>
        </p:nvSpPr>
        <p:spPr bwMode="auto">
          <a:xfrm>
            <a:off x="323850" y="155733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說說看，您可以從下面圖示中歸納出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為學生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執行正向行為支持方案的哪些步驟？</a:t>
            </a:r>
          </a:p>
        </p:txBody>
      </p:sp>
      <p:sp>
        <p:nvSpPr>
          <p:cNvPr id="9" name="Rectangle 12"/>
          <p:cNvSpPr>
            <a:spLocks noRot="1" noChangeArrowheads="1"/>
          </p:cNvSpPr>
          <p:nvPr/>
        </p:nvSpPr>
        <p:spPr bwMode="auto">
          <a:xfrm>
            <a:off x="250825" y="188913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問題</a:t>
            </a: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行為支持與輔導的可行作法： </a:t>
            </a:r>
            <a:endParaRPr lang="en-US" altLang="zh-TW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（二）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積極推動</a:t>
            </a:r>
            <a:r>
              <a:rPr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  <a:ea typeface="標楷體" pitchFamily="65" charset="-120"/>
              </a:rPr>
              <a:t>PBS</a:t>
            </a:r>
            <a:endParaRPr lang="zh-TW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標楷體" pitchFamily="65" charset="-120"/>
            </a:endParaRPr>
          </a:p>
        </p:txBody>
      </p:sp>
      <p:pic>
        <p:nvPicPr>
          <p:cNvPr id="118789" name="Picture 12" descr="http://blog.friendshipcircle.org/wp-content/uploads/2012/09/Positive-Behavior-Support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20713"/>
            <a:ext cx="7937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sped.lausd.net/sepg2s/pd/positivebehavior/graphic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89138"/>
            <a:ext cx="673100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339975" y="3860800"/>
            <a:ext cx="2016125" cy="1368425"/>
          </a:xfrm>
          <a:prstGeom prst="rect">
            <a:avLst/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11" name="資料庫圖表 10"/>
          <p:cNvGraphicFramePr/>
          <p:nvPr/>
        </p:nvGraphicFramePr>
        <p:xfrm>
          <a:off x="0" y="3284984"/>
          <a:ext cx="2088232" cy="240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7"/>
          <p:cNvSpPr>
            <a:spLocks noChangeArrowheads="1"/>
          </p:cNvSpPr>
          <p:nvPr/>
        </p:nvSpPr>
        <p:spPr bwMode="auto">
          <a:xfrm>
            <a:off x="755650" y="3068638"/>
            <a:ext cx="7488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A9A9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B2B787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A9A9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B2B787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latin typeface="Verdana" panose="020B0604030504040204" pitchFamily="34" charset="0"/>
            </a:endParaRPr>
          </a:p>
        </p:txBody>
      </p:sp>
      <p:pic>
        <p:nvPicPr>
          <p:cNvPr id="16389" name="Picture 11" descr="http://izquotes.com/quotes-pictures/quote-do-something-if-it-works-do-more-of-it-if-it-doesn-t-do-something-else-franklin-d-roosevelt-35017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8559"/>
            <a:ext cx="8353052" cy="47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A9A9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B2B787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1BA462-FB70-48D5-9CF5-B51D8768260D}" type="slidenum">
              <a:rPr lang="zh-TW" altLang="en-US" sz="1600">
                <a:solidFill>
                  <a:srgbClr val="5C878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zh-TW" altLang="en-US" sz="1600" dirty="0">
              <a:solidFill>
                <a:srgbClr val="5C8787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67" y="188640"/>
            <a:ext cx="1060658" cy="1060658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信念分享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幾句可作為工作信念的名言（一）</a:t>
            </a:r>
          </a:p>
        </p:txBody>
      </p:sp>
    </p:spTree>
    <p:extLst>
      <p:ext uri="{BB962C8B-B14F-4D97-AF65-F5344CB8AC3E}">
        <p14:creationId xmlns:p14="http://schemas.microsoft.com/office/powerpoint/2010/main" val="13091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8FE94-5D5F-4A52-A794-CDC71C690946}" type="slidenum">
              <a:rPr lang="en-US" altLang="zh-TW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zh-TW" sz="14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21860" name="文字方塊 10"/>
          <p:cNvSpPr txBox="1">
            <a:spLocks noChangeArrowheads="1"/>
          </p:cNvSpPr>
          <p:nvPr/>
        </p:nvSpPr>
        <p:spPr bwMode="auto">
          <a:xfrm>
            <a:off x="323850" y="1557338"/>
            <a:ext cx="5543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認識潛在的行為功能：</a:t>
            </a:r>
          </a:p>
        </p:txBody>
      </p:sp>
      <p:sp>
        <p:nvSpPr>
          <p:cNvPr id="6" name="Rectangle 12"/>
          <p:cNvSpPr>
            <a:spLocks noRot="1" noChangeArrowheads="1"/>
          </p:cNvSpPr>
          <p:nvPr/>
        </p:nvSpPr>
        <p:spPr bwMode="auto">
          <a:xfrm>
            <a:off x="250825" y="188913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問題</a:t>
            </a: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行為支持與輔導的可行作法： </a:t>
            </a:r>
            <a:endParaRPr lang="en-US" altLang="zh-TW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（二）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積極推動</a:t>
            </a:r>
            <a:r>
              <a:rPr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  <a:ea typeface="標楷體" pitchFamily="65" charset="-120"/>
              </a:rPr>
              <a:t>PBS</a:t>
            </a:r>
            <a:endParaRPr lang="zh-TW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標楷體" pitchFamily="65" charset="-120"/>
            </a:endParaRPr>
          </a:p>
        </p:txBody>
      </p:sp>
      <p:pic>
        <p:nvPicPr>
          <p:cNvPr id="121862" name="Picture 12" descr="http://blog.friendshipcircle.org/wp-content/uploads/2012/09/Positive-Behavior-Support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9215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38576"/>
            <a:ext cx="7210425" cy="517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xfrm>
            <a:off x="4343400" y="1039813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F2D6D0-0D84-4289-9133-8A0039D5628D}" type="slidenum">
              <a:rPr lang="en-US" altLang="zh-TW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zh-TW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26979" name="Picture 2" descr="https://encrypted-tbn1.gstatic.com/images?q=tbn:ANd9GcSBZSGfpKv4JNRtFDiX4BbNR2g8iNcr0PGKUGH2zOiuZandy4Q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72009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文字方塊 10"/>
          <p:cNvSpPr txBox="1">
            <a:spLocks noChangeArrowheads="1"/>
          </p:cNvSpPr>
          <p:nvPr/>
        </p:nvSpPr>
        <p:spPr bwMode="auto">
          <a:xfrm>
            <a:off x="1042988" y="1557338"/>
            <a:ext cx="252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選擇正向行為支持策略：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116013" y="5805488"/>
            <a:ext cx="1152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醫療介入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2771775" y="4797425"/>
            <a:ext cx="1152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環境調整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3779838" y="3716338"/>
            <a:ext cx="2087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增強策略的運用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859338" y="2565400"/>
            <a:ext cx="2305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輕微的介入懲罰過程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300788" y="1557338"/>
            <a:ext cx="18002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侵入性懲罰過程</a:t>
            </a:r>
          </a:p>
        </p:txBody>
      </p:sp>
      <p:graphicFrame>
        <p:nvGraphicFramePr>
          <p:cNvPr id="22" name="資料庫圖表 21"/>
          <p:cNvGraphicFramePr/>
          <p:nvPr/>
        </p:nvGraphicFramePr>
        <p:xfrm>
          <a:off x="5724128" y="3068960"/>
          <a:ext cx="3096344" cy="154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6" name="資料庫圖表 35"/>
          <p:cNvGraphicFramePr/>
          <p:nvPr/>
        </p:nvGraphicFramePr>
        <p:xfrm>
          <a:off x="179512" y="4509120"/>
          <a:ext cx="2304256" cy="125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7" name="文字方塊 36"/>
          <p:cNvSpPr txBox="1">
            <a:spLocks noChangeArrowheads="1"/>
          </p:cNvSpPr>
          <p:nvPr/>
        </p:nvSpPr>
        <p:spPr bwMode="auto">
          <a:xfrm>
            <a:off x="3924300" y="602138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較少干擾</a:t>
            </a:r>
          </a:p>
        </p:txBody>
      </p:sp>
      <p:sp>
        <p:nvSpPr>
          <p:cNvPr id="38" name="文字方塊 37"/>
          <p:cNvSpPr txBox="1">
            <a:spLocks noChangeArrowheads="1"/>
          </p:cNvSpPr>
          <p:nvPr/>
        </p:nvSpPr>
        <p:spPr bwMode="auto">
          <a:xfrm>
            <a:off x="7812088" y="206057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較多干擾</a:t>
            </a:r>
          </a:p>
        </p:txBody>
      </p:sp>
      <p:sp>
        <p:nvSpPr>
          <p:cNvPr id="20" name="Rectangle 12"/>
          <p:cNvSpPr>
            <a:spLocks noRot="1" noChangeArrowheads="1"/>
          </p:cNvSpPr>
          <p:nvPr/>
        </p:nvSpPr>
        <p:spPr bwMode="auto">
          <a:xfrm>
            <a:off x="250825" y="188913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4.</a:t>
            </a: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問題行為支持與輔導的可行作法： </a:t>
            </a:r>
            <a:endParaRPr lang="en-US" altLang="zh-TW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（二）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積極推動</a:t>
            </a:r>
            <a:r>
              <a:rPr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  <a:ea typeface="標楷體" pitchFamily="65" charset="-120"/>
              </a:rPr>
              <a:t>PBS</a:t>
            </a:r>
            <a:endParaRPr lang="zh-TW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標楷體" pitchFamily="65" charset="-120"/>
            </a:endParaRPr>
          </a:p>
        </p:txBody>
      </p:sp>
      <p:pic>
        <p:nvPicPr>
          <p:cNvPr id="126991" name="Picture 12" descr="http://blog.friendshipcircle.org/wp-content/uploads/2012/09/Positive-Behavior-Support1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636588"/>
            <a:ext cx="7635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投影片編號版面配置區 7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rgbClr val="898989"/>
                </a:solidFill>
                <a:latin typeface="Arial" panose="020B0604020202020204" pitchFamily="34" charset="0"/>
              </a:rPr>
              <a:t>64</a:t>
            </a:r>
            <a:endParaRPr lang="en-US" altLang="zh-TW" sz="14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36" grpId="0">
        <p:bldAsOne/>
      </p:bldGraphic>
      <p:bldP spid="37" grpId="0"/>
      <p:bldP spid="3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必要時申請召開個案研討會議</a:t>
            </a:r>
            <a:endParaRPr kumimoji="0"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732240" y="637624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 descr="https://a248.e.akamai.net/akamai-cache.trustedpartner.com/images/library/FamilyCentral2012/LOGOS/POSITIVE%20BEAHAVIOR%20SUPPOR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7" y="111223"/>
            <a:ext cx="865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直線圖說文字 1 (加上框線和強調線) 5"/>
          <p:cNvSpPr/>
          <p:nvPr/>
        </p:nvSpPr>
        <p:spPr>
          <a:xfrm>
            <a:off x="3851275" y="3789363"/>
            <a:ext cx="5113338" cy="2519362"/>
          </a:xfrm>
          <a:prstGeom prst="accentBorderCallout1">
            <a:avLst>
              <a:gd name="adj1" fmla="val 21018"/>
              <a:gd name="adj2" fmla="val -3066"/>
              <a:gd name="adj3" fmla="val 4840"/>
              <a:gd name="adj4" fmla="val -343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2400" b="1" dirty="0">
                <a:solidFill>
                  <a:srgbClr val="003300"/>
                </a:solidFill>
                <a:latin typeface="+mj-ea"/>
                <a:ea typeface="+mj-ea"/>
              </a:rPr>
              <a:t>個案研討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則是：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   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ISP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小組成員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邀請專業人員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，透過會議與專業對談方式，對個案的問題作評估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（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assessment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）、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輔導計畫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（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intervention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）、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聯繫協調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（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coordination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）、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督導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（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supervision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）、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評量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（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evaluation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）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與研究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（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study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）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的一連串解決問題的過程</a:t>
            </a:r>
          </a:p>
        </p:txBody>
      </p:sp>
      <p:sp>
        <p:nvSpPr>
          <p:cNvPr id="7" name="直線圖說文字 1 (加上框線和強調線) 6"/>
          <p:cNvSpPr/>
          <p:nvPr/>
        </p:nvSpPr>
        <p:spPr>
          <a:xfrm>
            <a:off x="5508625" y="2565400"/>
            <a:ext cx="3455988" cy="1150938"/>
          </a:xfrm>
          <a:prstGeom prst="accentBorderCallout1">
            <a:avLst>
              <a:gd name="adj1" fmla="val 18750"/>
              <a:gd name="adj2" fmla="val -8333"/>
              <a:gd name="adj3" fmla="val 108082"/>
              <a:gd name="adj4" fmla="val -9251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2400" b="1" dirty="0">
                <a:solidFill>
                  <a:srgbClr val="003300"/>
                </a:solidFill>
                <a:latin typeface="+mj-ea"/>
                <a:ea typeface="+mj-ea"/>
              </a:rPr>
              <a:t>研討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可以是：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  （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1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）研究個案問題</a:t>
            </a:r>
            <a:endParaRPr lang="en-US" altLang="zh-TW" sz="16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  （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2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）執行個案管理</a:t>
            </a:r>
            <a:endParaRPr lang="en-US" altLang="zh-TW" sz="16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  （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3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）促進個案服務品質</a:t>
            </a:r>
          </a:p>
        </p:txBody>
      </p:sp>
      <p:sp>
        <p:nvSpPr>
          <p:cNvPr id="10" name="直線圖說文字 1 (加上框線和強調線) 9"/>
          <p:cNvSpPr/>
          <p:nvPr/>
        </p:nvSpPr>
        <p:spPr>
          <a:xfrm>
            <a:off x="5508625" y="1341438"/>
            <a:ext cx="3455988" cy="1150937"/>
          </a:xfrm>
          <a:prstGeom prst="accentBorderCallout1">
            <a:avLst>
              <a:gd name="adj1" fmla="val 18750"/>
              <a:gd name="adj2" fmla="val -8333"/>
              <a:gd name="adj3" fmla="val 127932"/>
              <a:gd name="adj4" fmla="val -9222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2400" b="1" dirty="0">
                <a:solidFill>
                  <a:srgbClr val="003300"/>
                </a:solidFill>
                <a:latin typeface="+mj-ea"/>
                <a:ea typeface="+mj-ea"/>
              </a:rPr>
              <a:t>個案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可以是：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  （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1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）一個「個人」的心理困擾</a:t>
            </a:r>
            <a:endParaRPr lang="en-US" altLang="zh-TW" sz="16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  （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2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）一個「家庭」的問題</a:t>
            </a:r>
            <a:endParaRPr lang="en-US" altLang="zh-TW" sz="16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  （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3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）一組「事實」或「事件」</a:t>
            </a:r>
          </a:p>
        </p:txBody>
      </p:sp>
      <p:pic>
        <p:nvPicPr>
          <p:cNvPr id="11" name="Picture 2" descr="https://encrypted-tbn0.gstatic.com/images?q=tbn:ANd9GcQ0CpjW2HJKn3tWS4eH9iHvR_821bUTmJ3uDz-St2Fayq-G8aKsP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29527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443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45711" y="33791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「</a:t>
            </a:r>
            <a:r>
              <a:rPr kumimoji="0" lang="en-US" altLang="zh-T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504</a:t>
            </a:r>
            <a:r>
              <a:rPr kumimoji="0"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  <a:cs typeface="+mj-cs"/>
              </a:rPr>
              <a:t>教室方案」與「行為功能介入方案」</a:t>
            </a:r>
            <a:endParaRPr kumimoji="0"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以學生為中心的正向行為管教範例</a:t>
            </a:r>
            <a:endParaRPr kumimoji="0"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04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732240" y="637624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ABFF2-CB18-468F-9622-2A21B13361DF}" type="slidenum">
              <a:rPr lang="zh-TW" altLang="en-US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zh-TW" altLang="en-US" sz="1400" dirty="0">
              <a:solidFill>
                <a:srgbClr val="85540A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 descr="https://a248.e.akamai.net/akamai-cache.trustedpartner.com/images/library/FamilyCentral2012/LOGOS/POSITIVE%20BEAHAVIOR%20SUPPOR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7" y="111223"/>
            <a:ext cx="865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www.seoclerk.com/pics/222673-1PkuXz140052950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67691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419475" y="2157413"/>
            <a:ext cx="32400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zh-TW" altLang="en-US" sz="1600" b="1" dirty="0">
                <a:solidFill>
                  <a:srgbClr val="00206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個案管理是身心障礙教育</a:t>
            </a:r>
            <a:r>
              <a:rPr lang="zh-TW" altLang="en-US" sz="1600" b="1" dirty="0">
                <a:solidFill>
                  <a:srgbClr val="C0000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臨床 </a:t>
            </a:r>
            <a:endParaRPr lang="en-US" altLang="zh-TW" sz="1600" b="1" dirty="0">
              <a:solidFill>
                <a:srgbClr val="C00000"/>
              </a:solidFill>
              <a:latin typeface="Arial Black" panose="020B0A0402010202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solidFill>
                  <a:srgbClr val="C0000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  教學管理</a:t>
            </a:r>
            <a:r>
              <a:rPr lang="zh-TW" altLang="en-US" sz="1600" b="1" dirty="0">
                <a:solidFill>
                  <a:srgbClr val="00206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系統之一。</a:t>
            </a:r>
            <a:endParaRPr lang="en-US" altLang="zh-TW" sz="1600" b="1" dirty="0">
              <a:solidFill>
                <a:srgbClr val="002060"/>
              </a:solidFill>
              <a:latin typeface="Arial Black" panose="020B0A0402010202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z="1600" b="1" dirty="0">
                <a:solidFill>
                  <a:srgbClr val="00206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它是一種</a:t>
            </a:r>
            <a:r>
              <a:rPr lang="zh-TW" altLang="en-US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以學生</a:t>
            </a:r>
            <a:r>
              <a:rPr lang="zh-TW" altLang="en-US" sz="1600" b="1" dirty="0">
                <a:solidFill>
                  <a:srgbClr val="C0000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為中心</a:t>
            </a:r>
            <a:r>
              <a:rPr lang="zh-TW" altLang="en-US" sz="1600" b="1" dirty="0">
                <a:solidFill>
                  <a:srgbClr val="00206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，包括</a:t>
            </a:r>
            <a:endParaRPr lang="en-US" altLang="zh-TW" sz="1600" b="1" dirty="0">
              <a:solidFill>
                <a:srgbClr val="002060"/>
              </a:solidFill>
              <a:latin typeface="Arial Black" panose="020B0A0402010202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solidFill>
                  <a:srgbClr val="00206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 多種專業參與的教保服務 模式，</a:t>
            </a:r>
            <a:endParaRPr lang="en-US" altLang="zh-TW" sz="1600" b="1" dirty="0">
              <a:solidFill>
                <a:srgbClr val="002060"/>
              </a:solidFill>
              <a:latin typeface="Arial Black" panose="020B0A0402010202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solidFill>
                  <a:srgbClr val="00206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 對於院生提供</a:t>
            </a:r>
            <a:r>
              <a:rPr lang="zh-TW" altLang="en-US" sz="1600" b="1" dirty="0">
                <a:solidFill>
                  <a:srgbClr val="C0000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整體</a:t>
            </a:r>
            <a:r>
              <a:rPr lang="zh-TW" altLang="en-US" sz="1600" b="1" dirty="0">
                <a:solidFill>
                  <a:srgbClr val="00206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性、</a:t>
            </a:r>
            <a:r>
              <a:rPr lang="zh-TW" altLang="en-US" sz="1600" b="1" dirty="0">
                <a:solidFill>
                  <a:srgbClr val="C0000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持續</a:t>
            </a:r>
            <a:r>
              <a:rPr lang="zh-TW" altLang="en-US" sz="1600" b="1" dirty="0">
                <a:solidFill>
                  <a:srgbClr val="00206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性、</a:t>
            </a:r>
            <a:endParaRPr lang="en-US" altLang="zh-TW" sz="1600" b="1" dirty="0">
              <a:solidFill>
                <a:srgbClr val="002060"/>
              </a:solidFill>
              <a:latin typeface="Arial Black" panose="020B0A0402010202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solidFill>
                  <a:srgbClr val="00206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1600" b="1" dirty="0">
                <a:solidFill>
                  <a:srgbClr val="C0000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協調</a:t>
            </a:r>
            <a:r>
              <a:rPr lang="zh-TW" altLang="en-US" sz="1600" b="1" dirty="0">
                <a:solidFill>
                  <a:srgbClr val="002060"/>
                </a:solidFill>
                <a:latin typeface="Arial Black" panose="020B0A04020102020204" pitchFamily="34" charset="0"/>
                <a:ea typeface="標楷體" panose="03000509000000000000" pitchFamily="65" charset="-120"/>
              </a:rPr>
              <a:t>性的教學與輔導。</a:t>
            </a:r>
            <a:endParaRPr lang="en-US" altLang="zh-TW" sz="1600" b="1" dirty="0">
              <a:solidFill>
                <a:srgbClr val="002060"/>
              </a:solidFill>
              <a:latin typeface="Arial Black" panose="020B0A040201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63713" y="5661025"/>
            <a:ext cx="21605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400" b="1" dirty="0">
                <a:latin typeface="+mj-ea"/>
                <a:ea typeface="+mj-ea"/>
              </a:rPr>
              <a:t>叫我個管教師</a:t>
            </a:r>
          </a:p>
        </p:txBody>
      </p:sp>
      <p:pic>
        <p:nvPicPr>
          <p:cNvPr id="15" name="Picture 14" descr="https://encrypted-tbn3.gstatic.com/images?q=tbn:ANd9GcRBTR2rG0c8Hn1-MYuaAX8JAVIgkwf9lDzIaMmYcsIv_SRKsDEp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925888"/>
            <a:ext cx="3063875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7164288" y="4509120"/>
            <a:ext cx="72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○○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7399622" y="1774837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參見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附件二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框架 18"/>
          <p:cNvSpPr/>
          <p:nvPr/>
        </p:nvSpPr>
        <p:spPr>
          <a:xfrm>
            <a:off x="7164636" y="1635745"/>
            <a:ext cx="1728539" cy="6480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8" grpId="0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684213" y="5300663"/>
            <a:ext cx="80025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endParaRPr lang="zh-TW" altLang="en-US" sz="360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797700" name="Rectangle 4"/>
          <p:cNvSpPr>
            <a:spLocks noRot="1" noChangeArrowheads="1"/>
          </p:cNvSpPr>
          <p:nvPr/>
        </p:nvSpPr>
        <p:spPr bwMode="auto">
          <a:xfrm>
            <a:off x="179388" y="188913"/>
            <a:ext cx="871378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117600" indent="-1117600" algn="ctr" eaLnBrk="1" hangingPunct="1">
              <a:defRPr/>
            </a:pPr>
            <a:r>
              <a:rPr lang="zh-TW" alt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結語</a:t>
            </a:r>
            <a:r>
              <a:rPr lang="zh-TW" alt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（一）</a:t>
            </a:r>
            <a:r>
              <a:rPr lang="zh-TW" alt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：</a:t>
            </a:r>
            <a:r>
              <a:rPr lang="en-US" altLang="zh-TW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</a:rPr>
              <a:t>Becoming an effective teacher</a:t>
            </a:r>
          </a:p>
        </p:txBody>
      </p:sp>
      <p:sp>
        <p:nvSpPr>
          <p:cNvPr id="7" name="Rectangle 2" descr="信紙"/>
          <p:cNvSpPr txBox="1">
            <a:spLocks noRot="1" noChangeArrowheads="1"/>
          </p:cNvSpPr>
          <p:nvPr/>
        </p:nvSpPr>
        <p:spPr bwMode="auto">
          <a:xfrm>
            <a:off x="0" y="1628775"/>
            <a:ext cx="48212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1" hangingPunct="1">
              <a:buClr>
                <a:schemeClr val="accent2"/>
              </a:buClr>
              <a:buSzPct val="70000"/>
              <a:defRPr/>
            </a:pPr>
            <a:r>
              <a:rPr kumimoji="0" lang="en-US" altLang="zh-TW" sz="2200" b="1" dirty="0">
                <a:solidFill>
                  <a:schemeClr val="accent6">
                    <a:lumMod val="50000"/>
                  </a:schemeClr>
                </a:solidFill>
                <a:latin typeface="Eras Bold ITC" pitchFamily="34" charset="0"/>
                <a:ea typeface="+mn-ea"/>
              </a:rPr>
              <a:t>When learning is presented in a</a:t>
            </a:r>
            <a:r>
              <a:rPr kumimoji="0" lang="en-US" altLang="zh-TW" sz="2200" b="1" dirty="0">
                <a:solidFill>
                  <a:schemeClr val="accent3">
                    <a:lumMod val="75000"/>
                  </a:schemeClr>
                </a:solidFill>
                <a:latin typeface="Eras Bold ITC" pitchFamily="34" charset="0"/>
                <a:ea typeface="+mn-ea"/>
              </a:rPr>
              <a:t> </a:t>
            </a:r>
            <a:r>
              <a:rPr kumimoji="0"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</a:rPr>
              <a:t>practical</a:t>
            </a:r>
            <a:r>
              <a:rPr kumimoji="0" lang="en-US" altLang="zh-TW" sz="2200" b="1" dirty="0">
                <a:solidFill>
                  <a:schemeClr val="accent6">
                    <a:lumMod val="50000"/>
                  </a:schemeClr>
                </a:solidFill>
                <a:latin typeface="Eras Bold ITC" pitchFamily="34" charset="0"/>
                <a:ea typeface="+mn-ea"/>
              </a:rPr>
              <a:t>,</a:t>
            </a:r>
            <a:r>
              <a:rPr kumimoji="0" lang="en-US" altLang="zh-TW" sz="2200" b="1" dirty="0">
                <a:solidFill>
                  <a:schemeClr val="accent3">
                    <a:lumMod val="75000"/>
                  </a:schemeClr>
                </a:solidFill>
                <a:latin typeface="Eras Bold ITC" pitchFamily="34" charset="0"/>
                <a:ea typeface="+mn-ea"/>
              </a:rPr>
              <a:t> </a:t>
            </a:r>
            <a:r>
              <a:rPr kumimoji="0"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</a:rPr>
              <a:t>familiar</a:t>
            </a:r>
            <a:r>
              <a:rPr kumimoji="0" lang="en-US" altLang="zh-TW" sz="2200" b="1" dirty="0">
                <a:solidFill>
                  <a:schemeClr val="accent6">
                    <a:lumMod val="50000"/>
                  </a:schemeClr>
                </a:solidFill>
                <a:latin typeface="Eras Bold ITC" pitchFamily="34" charset="0"/>
                <a:ea typeface="+mn-ea"/>
              </a:rPr>
              <a:t>,</a:t>
            </a:r>
            <a:r>
              <a:rPr kumimoji="0" lang="en-US" altLang="zh-TW" sz="2200" b="1" dirty="0">
                <a:solidFill>
                  <a:schemeClr val="accent3">
                    <a:lumMod val="75000"/>
                  </a:schemeClr>
                </a:solidFill>
                <a:latin typeface="Eras Bold ITC" pitchFamily="34" charset="0"/>
                <a:ea typeface="+mn-ea"/>
              </a:rPr>
              <a:t> </a:t>
            </a:r>
            <a:r>
              <a:rPr kumimoji="0"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</a:rPr>
              <a:t>hands-on</a:t>
            </a:r>
            <a:r>
              <a:rPr kumimoji="0" lang="en-US" altLang="zh-TW" sz="2200" b="1" dirty="0">
                <a:solidFill>
                  <a:schemeClr val="accent6">
                    <a:lumMod val="50000"/>
                  </a:schemeClr>
                </a:solidFill>
                <a:latin typeface="Eras Bold ITC" pitchFamily="34" charset="0"/>
                <a:ea typeface="+mn-ea"/>
              </a:rPr>
              <a:t>, and </a:t>
            </a:r>
            <a:r>
              <a:rPr kumimoji="0" lang="en-US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</a:rPr>
              <a:t>interesting </a:t>
            </a:r>
            <a:r>
              <a:rPr kumimoji="0" lang="en-US" altLang="zh-TW" sz="2200" b="1" dirty="0">
                <a:solidFill>
                  <a:schemeClr val="accent6">
                    <a:lumMod val="50000"/>
                  </a:schemeClr>
                </a:solidFill>
                <a:latin typeface="Eras Bold ITC" pitchFamily="34" charset="0"/>
                <a:ea typeface="+mn-ea"/>
              </a:rPr>
              <a:t>way, all the kids learn better!                                                                              </a:t>
            </a:r>
          </a:p>
          <a:p>
            <a:pPr lvl="1" eaLnBrk="1" hangingPunct="1">
              <a:buClr>
                <a:schemeClr val="accent2"/>
              </a:buClr>
              <a:buSzPct val="70000"/>
              <a:defRPr/>
            </a:pPr>
            <a:r>
              <a:rPr kumimoji="0" lang="en-US" altLang="zh-TW" sz="2200" b="1" dirty="0">
                <a:solidFill>
                  <a:schemeClr val="accent6">
                    <a:lumMod val="50000"/>
                  </a:schemeClr>
                </a:solidFill>
                <a:latin typeface="Eras Bold ITC" pitchFamily="34" charset="0"/>
                <a:ea typeface="+mn-ea"/>
              </a:rPr>
              <a:t>                               --</a:t>
            </a:r>
            <a:r>
              <a:rPr kumimoji="0" lang="en-US" altLang="zh-TW" sz="2200" b="1" dirty="0" err="1">
                <a:solidFill>
                  <a:schemeClr val="accent6">
                    <a:lumMod val="50000"/>
                  </a:schemeClr>
                </a:solidFill>
                <a:latin typeface="Eras Bold ITC" pitchFamily="34" charset="0"/>
                <a:ea typeface="+mn-ea"/>
              </a:rPr>
              <a:t>Brolin</a:t>
            </a:r>
            <a:r>
              <a:rPr kumimoji="0" lang="en-US" altLang="zh-TW" sz="2200" b="1" dirty="0">
                <a:solidFill>
                  <a:schemeClr val="accent6">
                    <a:lumMod val="50000"/>
                  </a:schemeClr>
                </a:solidFill>
                <a:latin typeface="Eras Bold ITC" pitchFamily="34" charset="0"/>
                <a:ea typeface="+mn-ea"/>
              </a:rPr>
              <a:t>, 2004 </a:t>
            </a:r>
            <a:endParaRPr kumimoji="0" lang="en-US" altLang="zh-TW" sz="2200" b="1" dirty="0">
              <a:solidFill>
                <a:schemeClr val="accent6">
                  <a:lumMod val="50000"/>
                </a:schemeClr>
              </a:solidFill>
              <a:latin typeface="Eras Bold ITC" pitchFamily="34" charset="0"/>
              <a:ea typeface="全真行書" pitchFamily="49" charset="-120"/>
            </a:endParaRPr>
          </a:p>
        </p:txBody>
      </p:sp>
      <p:sp>
        <p:nvSpPr>
          <p:cNvPr id="8" name="Rectangle 3" descr="信紙"/>
          <p:cNvSpPr>
            <a:spLocks noChangeArrowheads="1"/>
          </p:cNvSpPr>
          <p:nvPr/>
        </p:nvSpPr>
        <p:spPr bwMode="auto">
          <a:xfrm>
            <a:off x="4978860" y="1340768"/>
            <a:ext cx="3714750" cy="19288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1" hangingPunct="1">
              <a:buClr>
                <a:schemeClr val="accent2"/>
              </a:buClr>
              <a:buSzPct val="85000"/>
              <a:defRPr/>
            </a:pPr>
            <a:r>
              <a:rPr lang="zh-TW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教我有用的，</a:t>
            </a:r>
          </a:p>
          <a:p>
            <a:pPr lvl="1" eaLnBrk="1" hangingPunct="1">
              <a:buClr>
                <a:schemeClr val="accent2"/>
              </a:buClr>
              <a:buSzPct val="85000"/>
              <a:defRPr/>
            </a:pPr>
            <a:r>
              <a:rPr lang="zh-TW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用我常做的，</a:t>
            </a:r>
          </a:p>
          <a:p>
            <a:pPr lvl="1" eaLnBrk="1" hangingPunct="1">
              <a:buClr>
                <a:schemeClr val="accent2"/>
              </a:buClr>
              <a:buSzPct val="85000"/>
              <a:defRPr/>
            </a:pPr>
            <a:r>
              <a:rPr lang="zh-TW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做我喜歡的。</a:t>
            </a:r>
            <a:r>
              <a:rPr lang="zh-TW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8" y="3501008"/>
            <a:ext cx="8077452" cy="3256706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436096" y="50131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享受教學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65321" y="524460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具有教學彈性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894546" y="54840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富有正向助人特質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33373" y="572277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持續尋找教學感動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372199" y="5969698"/>
            <a:ext cx="23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樂意為學生改變教學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1936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rgbClr val="898989"/>
                </a:solidFill>
                <a:latin typeface="Arial" panose="020B0604020202020204" pitchFamily="34" charset="0"/>
              </a:rPr>
              <a:t>54</a:t>
            </a:r>
            <a:endParaRPr lang="en-US" altLang="zh-TW" sz="14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7"/>
          <p:cNvSpPr txBox="1">
            <a:spLocks/>
          </p:cNvSpPr>
          <p:nvPr/>
        </p:nvSpPr>
        <p:spPr>
          <a:xfrm>
            <a:off x="1042988" y="188913"/>
            <a:ext cx="8229600" cy="114300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結語</a:t>
            </a:r>
            <a:r>
              <a:rPr kumimoji="0" lang="zh-TW" alt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（二）</a:t>
            </a:r>
            <a:r>
              <a:rPr kumimoji="0" lang="zh-TW" alt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： 正向行為管教的座右銘</a:t>
            </a:r>
            <a:endParaRPr kumimoji="0" lang="zh-TW" altLang="en-US" sz="3200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05" name="Picture 5" descr="http://litstack.com/wp-content/uploads/2013/06/never_give_up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7691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rgbClr val="898989"/>
                </a:solidFill>
                <a:latin typeface="Arial" panose="020B0604020202020204" pitchFamily="34" charset="0"/>
              </a:rPr>
              <a:t>55</a:t>
            </a:r>
            <a:endParaRPr lang="en-US" altLang="zh-TW" sz="14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7"/>
          <p:cNvSpPr txBox="1">
            <a:spLocks/>
          </p:cNvSpPr>
          <p:nvPr/>
        </p:nvSpPr>
        <p:spPr>
          <a:xfrm>
            <a:off x="1042988" y="188913"/>
            <a:ext cx="8229600" cy="114300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結語</a:t>
            </a:r>
            <a:r>
              <a:rPr kumimoji="0" lang="zh-TW" alt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（三）</a:t>
            </a:r>
            <a:r>
              <a:rPr kumimoji="0" lang="zh-TW" alt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： 正向行為管教</a:t>
            </a:r>
            <a:r>
              <a:rPr kumimoji="0" lang="zh-TW" alt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的原則</a:t>
            </a:r>
            <a:endParaRPr kumimoji="0" lang="zh-TW" altLang="en-US" sz="3200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rgbClr val="898989"/>
                </a:solidFill>
                <a:latin typeface="Arial" panose="020B0604020202020204" pitchFamily="34" charset="0"/>
              </a:rPr>
              <a:t>56</a:t>
            </a:r>
            <a:endParaRPr lang="en-US" altLang="zh-TW" sz="14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79003"/>
            <a:ext cx="5472608" cy="533025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35896" y="4005064"/>
            <a:ext cx="15218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74" y="4025705"/>
            <a:ext cx="612935" cy="5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562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8" descr="http://1.bp.blogspot.com/-KwDTzAA629c/TiGzqfIMWAI/AAAAAAAAAXQ/_Tctz31n_5Y/s400/imag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34364"/>
            <a:ext cx="4463950" cy="354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 Box 2"/>
          <p:cNvSpPr txBox="1">
            <a:spLocks noChangeArrowheads="1"/>
          </p:cNvSpPr>
          <p:nvPr/>
        </p:nvSpPr>
        <p:spPr bwMode="auto">
          <a:xfrm>
            <a:off x="539750" y="3860800"/>
            <a:ext cx="287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1800">
              <a:latin typeface="Verdana" panose="020B0604030504040204" pitchFamily="34" charset="0"/>
            </a:endParaRPr>
          </a:p>
        </p:txBody>
      </p:sp>
      <p:sp>
        <p:nvSpPr>
          <p:cNvPr id="140292" name="Text Box 5" descr="信紙"/>
          <p:cNvSpPr txBox="1">
            <a:spLocks noChangeArrowheads="1"/>
          </p:cNvSpPr>
          <p:nvPr/>
        </p:nvSpPr>
        <p:spPr bwMode="auto">
          <a:xfrm>
            <a:off x="468313" y="4868863"/>
            <a:ext cx="8278812" cy="1492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1900" b="1" dirty="0">
                <a:latin typeface="Eras Bold ITC" panose="020B0907030504020204" pitchFamily="34" charset="0"/>
              </a:rPr>
              <a:t>You can always email or phone me for clarification or assistance.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1" dirty="0">
                <a:solidFill>
                  <a:srgbClr val="339933"/>
                </a:solidFill>
                <a:latin typeface="Eras Bold ITC" panose="020B0907030504020204" pitchFamily="34" charset="0"/>
              </a:rPr>
              <a:t>splinch@cc.ncue.edu.tw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latin typeface="Eras Bold ITC" panose="020B0907030504020204" pitchFamily="34" charset="0"/>
              </a:rPr>
              <a:t>（</a:t>
            </a:r>
            <a:r>
              <a:rPr kumimoji="0" lang="en-US" altLang="zh-TW" sz="2400" b="1" dirty="0">
                <a:latin typeface="Eras Bold ITC" panose="020B0907030504020204" pitchFamily="34" charset="0"/>
              </a:rPr>
              <a:t>04</a:t>
            </a:r>
            <a:r>
              <a:rPr kumimoji="0" lang="zh-TW" altLang="en-US" sz="2400" b="1" dirty="0">
                <a:latin typeface="Eras Bold ITC" panose="020B0907030504020204" pitchFamily="34" charset="0"/>
              </a:rPr>
              <a:t>）</a:t>
            </a:r>
            <a:r>
              <a:rPr kumimoji="0" lang="en-US" altLang="zh-TW" sz="2400" b="1" dirty="0">
                <a:latin typeface="Eras Bold ITC" panose="020B0907030504020204" pitchFamily="34" charset="0"/>
              </a:rPr>
              <a:t> 7232105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kumimoji="0" lang="en-US" altLang="zh-TW" sz="2400" b="1" dirty="0" smtClean="0">
                <a:latin typeface="Eras Bold ITC" panose="020B0907030504020204" pitchFamily="34" charset="0"/>
              </a:rPr>
              <a:t>2417</a:t>
            </a: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kumimoji="0" lang="en-US" altLang="zh-TW" sz="2400" b="1" dirty="0" smtClean="0">
                <a:latin typeface="Eras Bold ITC" panose="020B0907030504020204" pitchFamily="34" charset="0"/>
              </a:rPr>
              <a:t>2001</a:t>
            </a:r>
            <a:endParaRPr kumimoji="0" lang="en-US" altLang="zh-TW" sz="2400" b="1" dirty="0">
              <a:latin typeface="Eras Bold ITC" panose="020B09070305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latin typeface="Eras Bold ITC" panose="020B0907030504020204" pitchFamily="34" charset="0"/>
              </a:rPr>
              <a:t>（</a:t>
            </a:r>
            <a:r>
              <a:rPr kumimoji="0" lang="en-US" altLang="zh-TW" sz="2400" b="1" dirty="0">
                <a:latin typeface="Eras Bold ITC" panose="020B0907030504020204" pitchFamily="34" charset="0"/>
              </a:rPr>
              <a:t>04</a:t>
            </a:r>
            <a:r>
              <a:rPr kumimoji="0" lang="zh-TW" altLang="en-US" sz="2400" b="1" dirty="0">
                <a:latin typeface="Eras Bold ITC" panose="020B0907030504020204" pitchFamily="34" charset="0"/>
              </a:rPr>
              <a:t>）</a:t>
            </a:r>
            <a:r>
              <a:rPr kumimoji="0" lang="en-US" altLang="zh-TW" sz="2400" b="1" dirty="0">
                <a:latin typeface="Eras Bold ITC" panose="020B0907030504020204" pitchFamily="34" charset="0"/>
              </a:rPr>
              <a:t>7255802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（彰化師大特教中心諮詢專線）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0295" name="Picture 44" descr="C:\Users\Jiann\Desktop\MaryGroveLogo4-11_0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1525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6" name="AutoShape 4" descr="data:image/jpeg;base64,/9j/4AAQSkZJRgABAQAAAQABAAD/2wCEAAkGBxQTEhUUExQVFBUUFxoYGBgYGRgcFxcZGBwfHRgYHBgcHSggGBwlHBwXITEiJSktLi4uGB81ODMsNygtLiwBCgoKDg0OGxAQGywkHyQuLCwsLCwsLCwsLCwsLCwsLCwsLCwsLCwsLCwsNywsLCssLCwsLCwsLCwsLCwsLCwsLP/AABEIAKAAyQMBIgACEQEDEQH/xAAcAAACAgMBAQAAAAAAAAAAAAAABgUHAQMEAgj/xABKEAACAQMCAwQGAw0GAwkAAAABAgMABBESIQUGMRNBUWEHIjJxgZFCUqEUFSMzYnKCkqKxssHRQ2Nzk+HwU4OjJCU0NURks9Lx/8QAGQEBAAMBAQAAAAAAAAAAAAAAAAIDBAEF/8QAJhEAAgICAQQCAgMBAAAAAAAAAAECEQMEMRITIUEiURRhFXGBBf/aAAwDAQACEQMRAD8AvGiiigCiiigCiiigCiiigCiiigCiiigCiiigCtVxOqKzscKoLE+AAyT8q9s2KoD0qc0TG/ljS7IgVUCLFLhCCo16ip3OvUCD3Y+PG6OpDVeemmHEgit5SdJ7JmKhWPdqAOpR3+OPCkzjPpJvbmBoHZEDn1niDI+kfQ9roe89cbd9Jq7KDvp6ZwceQz0zWaqcpE0kdnDeLT25JgmkiLAg6WOCCMHK5xnwOMg03cmekq4tXC3DvcW5OG1EtKg+srHdvNT49aRaKj1M7SPoblP0kW19P2CJLG5DMnaBcSBeuNJODjfBxTrXy9ydzB9wXS3HZCbCMmktpPr4ywODuACNx9I19Gcs8cjvbdJ4s6XyCp9pGBwysBtkGroysraolaKKKkcCiiigCiiigCsE1gmku74/ddtNbx6Dofe4zqCht+zEeBmVRgdSNwT9WuN0rZ1Jt0hr4ffLNGkse6OupTjqD0OPPrXiLiYad4QrExqrO22lS+dK9cliATsOlV+nLdvpCyJ2+np2xLhSTk6Vb1UGT0UACvKw29vKqQzG1lcgBI3xrPcDE2VPTAyPcRVC2It0WvC0WeKzSXwfjVw90kNw6RgIShjHq3Tb6gQ2eyKrg6ASTuc4BAcxV6afBU00ZooorpwKKKKAKKKKArj05XcqWSKhIjllCTEd64JCk+DMAD49PKqX4PfPBIGj0AsOz9YZQByBnTt0wK+jefOKQwWU7TLHIOzbETlQJT3Lg9d8Hbp1r5oDesCcAasnHRRnfA8BvVc3TtEopPwywEhn0QoZl/AlSpWLByoIG5cjGCe6lzjvBJjI8oPa9oSzaRggn8nO9NynYeBG1Zrz3s5L8s2LXgl4RWckbLsysp/KUr++vNPvGeErOq5JUr7JG+M9xHeP6Ur8R4BJG6hA8oYdQuAD3jy28TV0MsZIrljaIqrx9Bl3EbN4lY9qshaRSMaQ/sY3ORgdfHNUeRv5jYg9RjrVmegZD91XRHQQoG95c6fsDfOtGN+SmaLtFZrArNXFYUUUUAUGiigIXmviTQwHs8drIRHFnoHf6WO8KMtj8mluxtFijVF3C95ySxJyzMT1YnJJO5Jru5qkLXtundFFJKR+UxVEPlgdr+tWisWxN3RqwR8WZquuaLvXcP2gKGLCFI8l3UMGjd320DJ2O2NR3OKsQ1rbQ+tTpbuZdj3bBh/I1TGVFzFjlWz7WzcaxvKzR6Tk28ikEEP9IiQdpn8rzqzeXOJG4t0kYYbdXA6B0JVwPLUDiluNAowoAA6AAAfIV28lNpkvI/71JR/zY1B2/OjY/E1pwTuTRRnj4TGyiiitRmCiiigCsGs0UB88+mOBxxWRpAcNHH2JPTswoDAe6TXkD6w8aS44i5CKN2OB8avj013yR2Sq0aO8r6ELgHs9iWdfBsDA9/wqhQu2+/fv++qci8lkeCzIU0qF+qAPlXuozlqRmtoyxz7WD3lQxC5+GKzzBw1p4wivoIcNnfG3u7+8V5jj86ZuT+NokTWFIIyCCD3ivLx6kKk9VIJ79xjNcnA+Hfc8Ij1asEnOMdT0x/vqajSp+fJ23ZEc426BFcIutnwWxvgAnr8BUNwPiz2lwlxGSGQ7gZ9dDjUh8QR3eOO/FOHG7dHhcSdAC2e8FRnNV+N/j4fyrZgl8UZssfJ9cxPlQemRXukL0PcfkurNllJZ7d+z1k7sukMufEgEDPfin2t5lYUUUUAUUUUAmcf24h+darj9GVs/xLXiuvnWHS9vP3IzQt4BZ8YP+YkY/SNRl/bmSNkDtGWGzr7SnuI8cEfGsOdfM2YX8Tgs+CmO7mue1ZhMqjsz0Ur39fkMDqazw7gccE89wpbVcYLgkaRp8P8AXNaIuMvF6t3E4Yf2sSM8UnmNIJjPiG+ZrVdTSXn4KNJIrdvxsjqUeRe+ONDhhnoXONjtmoVIn4J6GVXUMhDKwyCNwR4g+FdvJozPeOOgMMfxSPWR/wBUVHyOkMZJwkcaE7dFVR/pTByhYtFbguumSZmmcd4MhyFPmq6V/Rq3Xj8myrPL40TtFYrXPOqDLsqjxYgD7a2GU20VDS802anBuoCfBZFY/qqSaG5ji20iZ896QSkfPTj7aAmaKh240/0bW4bPlGv8bivMnELv6FooHjJOq494RHoDm565Ziv7cxyFlKeujJgsrAdwOxz0xXzJG+cjvHVehU+BHcR4V9OwX11KxCSWK46hXkmI94HZ5+yo3jPJJuyDcywsRnBjtwjDPXDNIx3qMo2dTopHlGdhPpUHQysSO71dgw8fW9Xamq/mkUAxoJAD6yg4bH5PcT5VYsno8t2WJHkmKQZ7JVZYwmfax2aqd8nOeuTXXDyLZr1SRvzpZCPlqrNk1uqVl8cyUaKm+/kf1Zc/V7J9WflXq24sDky6IRn1Q0i68flL9E+WTVxQ8oWKnItYT+cob+LNSNvw2GP8XFGn5qKP3Cj1I0PyGULfzi4SRYsyKsZchFZxIw9iJdIOctgnyXzqH4VyddzOim3uI0Y+tIYWOkeOliur3ZFfTlR1/wAQMbKBDJIG70A28z/vvq6GJRVIqlkcnZG8h8Kt7a0VLZi66mLuww5kBw+tdtDAjTp7sYpkqCj/AAV6V+jdRlx/ixYDbeLRlf8ALNToq0gFFFFAYzWGYDcnAHj0pb4PZyXMIee4lLEsrpGRGiujFWA0jX1HexrtHK1pnU0CSN9aUdo3zkzQGji3GrCRGhlnhcSKUZFcMxB2xpXJzSvw+WUFojFPNo2WURMolXuY6goD+PdncddrEihVRhVCjwAwPkK94qE8alyTjNx4EeO3um9m1Yf4kkafuLH7K3Jwa9butove8khHwCpn505UVBYIIk80xOfk6Z2Qy3alUcPpjgChiu66tbvkA4OPECpmPgr/AE7q5byyi/wIKmKxmrYpJUityb8siBy3DjDdrJ+fNKw+RfFZg5Ys09m1twfHs0J+ZGakprpF9pgPj/KuGXjMY6Zb3Db5mpqDfCK5ZIx5ZIRoFGFAAHcBgfIV7qAm46x9lQPec/0qB43zPLGQgVpHKu+lSFwie0Sx6dcVbHXmyiW1BcD07gdSBVV81RycU4seGmRo7S2jWSYId5SQGAP6ygZzjDHripy1uRKiyDOHUMM9cHp30t8YuTw7i1vxBv8Aw95GIJj9R1AXV+yh9wfyzzLhcESw5+42qNvN/ovtrW2e6sDJBcWqmVSHY6ggJYbnY6c9PjsafOReMm8sLe4YDVInrY6alYq5HkSpNKHPHM5vmbhfDsSyTDTPKDmKGI+1lhscjbbxI6002HZ8PghtY1LCKNRnIGfEnbqTkn31UlZpSbGSjNK83HZD7IC+7c/M/wBKjb7ipGO0kI1EKMkgEnoPDuNSWNstWGTHOa8RerqPLO9Rl7zLDGpYtsO/oNzgbnzpGbjittEpZmyIyyssTsO4SEEePyqPu7vtHNtciGQ6S6hCww6etobvBIBOQfEVYsP2WR1/sfZeZicaAgyNQ9bOR4jy86h4Oae3dkWVsjfYFQQDglTgagDtkUsQ5T/tOlWS5WMav7SHWqqFBPtJqx4Gt3KsahQzyZkjUwlDheyCndcZ3zgEsetT7aSLezFIeuIzZhtZyfWinjz7nzC/2SE/CmRWqqOcuNXC2ptYLbt1ukkUuHxoOgt6q43OkMwOR0px9G/BmtOHwQuwZgC5xuo1nVpB78ZrNLwzFJUxoorGaM1GyJDcFbTPdQ/VkWUeSzL/APdJKmqhLoFL6Fu6aGSJvzoyHj+wzVv4nxMxnSFycZyTtUoxcnSIzmoq2SleSaS7rm5e17HtQrnbAHeeilugJAOB5VH8Q5lhXZ5Sxycgam06ThsgD1QDnc1oWrN8mWW5FcIe5eIRr1YfDf8AdXHLx1R7Kk/YKSbziLs8cVtoZpE7Qu2SipnAOB7RJ27ulck9zM0kVvJIsBZGdmjxl9LYCoWGFOMEjfGRV0dSPtlL25vgdZuMuegVft/fUTxLjYTPay49UvjJ9lcBjgdwyPnSfxFW1NFFK1ysQjnIJDFHjkBCBgNywB2Ph51t4rxOG4ltxGS6szRyEKcIs66dLHbDatJx5GrlgjH0UyyTlyyXuOYIlZgA8ipjW6JqRM+LDy3OAcVHX/GJ7do2meFg5BMKKdSRk4MgfJJA6nKgVKcsW7R28cbJoaPKkDGGwfb/AEhg1wDgExMytLGEnZi7KpMzo3SPJ2UAbbZqa6Uys2JLJctLibsYonKYQKXbABLszAhVOdtqXLeNG06maaC2Z4JChJ1REh4mYL7SA+qQPDNN3EeBWyhHnhU+skYZlJyWOlNR9+NzXVY8HK8QeMEIGtkYgd2l2Ube7b4VzuwXsmscm/CNHD+M28raIZFcgZwudh57bVA8Xebi0zcLg0pbwsHuJiNRBByEUbd/nuc5wBvZ0fBEA3JY/L91I3oQZR98EP41btiwPXG4B+YasObNGaqJt18Dg+pnB6PuI/ei5fhd4qp2j64bgDCy6ugY/YM9D6vgS5873KQJ28h0oo9Y9e/bb3kV186cqQ8RgMMowRvHIB60beI8R3Ed4qjuOcYuWMfB7yaNkhnUNPqyWUeyGbPdkDJ3BwDnGaoT8m6Lp2N/ErtZJIW1zG3ni1BY9XrEYKnCjV7JOceFc8/CDKkoijeOPSNCSEgySIwbIVj6oIBXzzU/xnhbRC1k0hEinjQZxgLKOyH8S/7NNUPLx+k/wA/ma091JeDZ3VFC28bNEQv4MlMLt7BxgdPDyqK4dwVx2QcoqxNqCRgku+CCzO25zknGKsiLgkQ6qT7z/Ku6KBV9lQvuGKq7zXBV+RXBXtpyo5SJDrZIiWAICqTkldXf6udvhUvLyakrBpkiJ8Suo/Pam+s1B5JMg882JfF+EJBJY6fZNwYjtgASW8qjAHQdB8aOG80LFaWwCl2CRxEk6QZFGlkGxZ2yDsAcb56VLc62rSWkmhtMkemSNsZxJGwZTjvGRg+RNJYlVk1xkKYpeyjdtlQRnSzMcfT9dgSMH1d+hrBt5cqqOPl+2Mcet+RyXmMKwWWMpkFshgyhQQCx6NgFlBONs1NdqPEVXYmLPHNIykI0sYAC6TGEcu2VYhgQqbd3Sov7w33hL/mf61iwbWwl05lcl9f6dnjSY7848WggMDSSIjpKsgVmAOj8XI2O8BXJrgtuYIb+IXFvr0K7xZdSuSuDkZ6jf+XUGtvpH5St7u3eaVNUtvDI0bBmB2GrSce0Mjv8amW4en3MiQIqIqqY1UAADuAHur3cUqkmY88eqDRW9hZFruZJHwEm7ZYwN5CwGhye9VxjA7xXfYxCK9nAX8eiSBh9ZMq6n5qfjU/d8qLcAdtGhx01dR7iNxXfwzlOKFdKYVSckKMZJ6k5z4D5VvlswXs85a+SXoSLbgUqHVE6o0byCMMMo0LkMEIHs4YtjHSpGHh8s2VukgkX6KKrNg+OW/pT5FwuNei59+9dSoB0AFUPb+kXx037Yp2HAiihY4ljXwGF+wdakouBN9J8e4f1qcAozVUtibLo6uNfsjouDxjuJ95rtjgVfZAHurg4Rx+C5eZIWLNbv2cgwRhuu2evfuPCpPNVOTfJdHHGPCOXiNgk0bRSqHRxhgf97HO+fIVx8G5fitizRhy7gBnkdncqvsrqYk6Rk7edSF1eRxjMjpGPF2Cj5k1HDmm0J0rcRyN4RntD8kzXLdUSpXZLmq85n5FuBdm/4ZMIJ2/Gxt+Lm8/InvBHmMHOWxeYFYHs4bl8f3TLn4yaRXk8TuWHqWZB/vZY0H7Gs/ZXDokS2HMVwvZSS21sjDDSR51+eMb9PDHvHWpbh/ovsksmtXUyM51POdpS/cyn6IHh885JqU4xc8SWGR4YrUyKuVj1SOX8gxEYBxnGxzSDcX/GtJvLmT7kXVFCkCqvrmWRVZiCTghSxBJ7ht1z0XQ98i8uTWMDW804uI1b8DlSCkfcpyT39B0Hd4Uzu4UEkgDvJ2HzqpOJ2N3IcrxG5X8k40/9Psz9tQ8nK0zHU720jfWeF2b5tIc/Op9tmd7EfRbt1zVZR7NdQA+AdSfkCTUfcc92ikhTJIfyInI+ZAFV5FwCfoblFHhHAF+RLkD5Vvj5aj/tHlm/OfC/qoAK720Qew/SQwX/AKVYlOmO3kd+5SyBj+ipdh8q7uV+YL+/VnENvaIrMnrs80mpdiNA7MD3k/CoWzs44hpijRB4KAP/ANqe9Hcu14n1Lkn/ADI0c/vqMo0Tw5et0beN2c5RY3umZpTpwkaIugbuxzqbAG2x6svjXqbhsYUEFo+zQLqQ4IRR0PUNgZ656nxNdIk7SaWTuU9kvuT2/wBvIP5grXxBcoE/4jJH+sRq/Z1H4VDpR6GNdMbIHlDhMstxM1y5bsmQqp66JFWVUOMBQrHBxu5jHQDBsLT7qguFj/vC7x07K3Hx/Cfy00wVBY4q/BQ5Nu2cnF2AglJBIEbkgDJI0nYDvNQvAuYrRbaBWu7YMsSBszR9VUBh18aZa8lB4CpnCEk5usR/6uA+6RWx+qTWl+eLEDInDfmq7fuWpy5hDqyturAqR4gjBHyqkbnhk9ooS4ikAQae1Clo2C7Biy5C5GNmx8a0a2KGSVSlRj3M+XDBSxx6ixpfSHaj2RM/uiYfxYrim9JK49S1mJ/LaNR8wzH7Kr2K/ibdZIz7mH9a5LHiIzJ2rqvr5TUQMxkDSRnqOpz516H4WBNJy5PI/k9uSbUEq/T9j/L6RLk+zbQp5tM7/YI1/fUhytxm8vmmzJFCkTIvqRZLMy6iMu5xgFe76VV7ZziU4gDTnwiVnx7yNl+NWj6O+EPb2p7VCkksryupIJGcKo2OPYRftqjcx4Mcax8/3Zr/AOfn2ss28qpV9UQUvo8uo7p5rTiLwrcMGnUxqSxB30lcAZycbZGTuab15agIIftZAe6SaVh8i2KmMVmvOPYIu15ctIzlLaBSO8Rpn54zUnis0UBjFGKzRQGCKX+c+DSXUCpCyK8c0co16tLdmc6SV3GfGmGsYoGrKr4i11bI0lzaMEQFneKRJEVR1Y50t07gprltePxOiuFnCsMqxgm0sD0IbTgj3Gnb0nPjhN6f7hh89v5179G0enhdkP8A28Z/WGf51NZGUPXgxJ+/sHczE+ASQn5aa1Tcwxq6R9nOXlOI17F17Q+ClwoPzq4KrTn0545wdfypW+QrvcZxa0T1BwjiE3swx2wP0pn1uP8AlR7fN6a+VuXfuRZNUzTSTMGdiqqMqoUBUHsrgDYk++p4V5lcKCT0AJ+VQcmy2GOMeBDS/ePt5x68H3YYI4QPwmouEdkYnDZmMjaTtjO4xvL2lwstzEgOGj1ysh2dSq9mMqdx+NOD0ONqh+EJqh4Qn/Fke6Pn+DkkGf0pVp+CDOcb+NcLut1RH8N4cY5riUvq7d1YDGNAVFXTnPrbhm7vaqSoooQCiiigCsVmigK55ptIzx3h+uNHEkE6kMoIJXfcEb9e+nlOGQgg9jGMAAeouwHQDbYCk3nFsca4P5/dQ/YWn6gEH0bLpu+LJ9W7DfrJ/pT+KQuQjjiXGB/fxH5oafaAKKKKAKKKKAKKKKAKxmgmk30jc3/cUSxwDXeXB0QJ1OScayPAHp4nFAL/AKRr9uIXUfBrY+0yvdOOkaJhgvvHqn36B31ZdharFGkaDCxqqqPAKMAfIUsejjlL7hgJlOu6nOud+/USToB8Bn4nJ26BvoAqteZxq5j4YPqxTH9hz/KrKqs+LnPNFmPq2sh+ayCgLMrTeQl43UbFlYA+GRit1FAK3CuByQzWS+1Fa2TQ6/GTMKqcdd1R6aaKKAKKKKAKKKKAKKKKAr/nfH354L46rr/41p/pF9IPCLprmyvbSJZ2su2JiL6C/aBR6pxjoD8cVJcpc5peu8Jimt7iIZkhlUgqM4yGxhhnoe+gIrkT/wA04x/jQ/wU/Ug8T5QvIbma84ddBXnbXLBMoMbsowMON17/AJ9aauXrm4kgVrqJYZtwyK2pdjgEHzG+O6gJSiiigCiiigCiiigOfiFx2cbvgtoVm0jqdIzgedVl6J7AXssnF7gh5pHZI0zkQKo04HgdJwPIk/SNWoRSjyzygbO9u5o5R9z3JDCHT7En0jnOMZz3d/lkgN2KzRRQBVZ8YGOZ7In6VrIo94EhqzKUOe+SxfaJY5Wt7qDJhlXoPyWHeCfl5jIIDdWaieV47lbaNbxkedQQ7J7JwTpPv04z51LUAUUUUAUUUUB/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38100" y="-914400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40297" name="AutoShape 6" descr="data:image/jpeg;base64,/9j/4AAQSkZJRgABAQAAAQABAAD/2wCEAAkGBxQTEhUUExQVFBUUFxoYGBgYGRgcFxcZGBwfHRgYHBgcHSggGBwlHBwXITEiJSktLi4uGB81ODMsNygtLiwBCgoKDg0OGxAQGywkHyQuLCwsLCwsLCwsLCwsLCwsLCwsLCwsLCwsLCwsNywsLCssLCwsLCwsLCwsLCwsLCwsLP/AABEIAKAAyQMBIgACEQEDEQH/xAAcAAACAgMBAQAAAAAAAAAAAAAABgUHAQMEAgj/xABKEAACAQMCAwQGAw0GAwkAAAABAgMABBESIQUGMRNBUWEHIjJxgZFCUqEUFSMzYnKCkqKxssHRQ2Nzk+HwU4OjJCU0NURks9Lx/8QAGQEBAAMBAQAAAAAAAAAAAAAAAAIDBAEF/8QAJhEAAgICAQQCAgMBAAAAAAAAAAECEQMEMRITIUEiURRhFXGBBf/aAAwDAQACEQMRAD8AvGiiigCiiigCiiigCiiigCiiigCiiigCiiigCtVxOqKzscKoLE+AAyT8q9s2KoD0qc0TG/ljS7IgVUCLFLhCCo16ip3OvUCD3Y+PG6OpDVeemmHEgit5SdJ7JmKhWPdqAOpR3+OPCkzjPpJvbmBoHZEDn1niDI+kfQ9roe89cbd9Jq7KDvp6ZwceQz0zWaqcpE0kdnDeLT25JgmkiLAg6WOCCMHK5xnwOMg03cmekq4tXC3DvcW5OG1EtKg+srHdvNT49aRaKj1M7SPoblP0kW19P2CJLG5DMnaBcSBeuNJODjfBxTrXy9ydzB9wXS3HZCbCMmktpPr4ywODuACNx9I19Gcs8cjvbdJ4s6XyCp9pGBwysBtkGroysraolaKKKkcCiiigCiiigCsE1gmku74/ddtNbx6Dofe4zqCht+zEeBmVRgdSNwT9WuN0rZ1Jt0hr4ffLNGkse6OupTjqD0OPPrXiLiYad4QrExqrO22lS+dK9cliATsOlV+nLdvpCyJ2+np2xLhSTk6Vb1UGT0UACvKw29vKqQzG1lcgBI3xrPcDE2VPTAyPcRVC2It0WvC0WeKzSXwfjVw90kNw6RgIShjHq3Tb6gQ2eyKrg6ASTuc4BAcxV6afBU00ZooorpwKKKKAKKKKArj05XcqWSKhIjllCTEd64JCk+DMAD49PKqX4PfPBIGj0AsOz9YZQByBnTt0wK+jefOKQwWU7TLHIOzbETlQJT3Lg9d8Hbp1r5oDesCcAasnHRRnfA8BvVc3TtEopPwywEhn0QoZl/AlSpWLByoIG5cjGCe6lzjvBJjI8oPa9oSzaRggn8nO9NynYeBG1Zrz3s5L8s2LXgl4RWckbLsysp/KUr++vNPvGeErOq5JUr7JG+M9xHeP6Ur8R4BJG6hA8oYdQuAD3jy28TV0MsZIrljaIqrx9Bl3EbN4lY9qshaRSMaQ/sY3ORgdfHNUeRv5jYg9RjrVmegZD91XRHQQoG95c6fsDfOtGN+SmaLtFZrArNXFYUUUUAUGiigIXmviTQwHs8drIRHFnoHf6WO8KMtj8mluxtFijVF3C95ySxJyzMT1YnJJO5Jru5qkLXtundFFJKR+UxVEPlgdr+tWisWxN3RqwR8WZquuaLvXcP2gKGLCFI8l3UMGjd320DJ2O2NR3OKsQ1rbQ+tTpbuZdj3bBh/I1TGVFzFjlWz7WzcaxvKzR6Tk28ikEEP9IiQdpn8rzqzeXOJG4t0kYYbdXA6B0JVwPLUDiluNAowoAA6AAAfIV28lNpkvI/71JR/zY1B2/OjY/E1pwTuTRRnj4TGyiiitRmCiiigCsGs0UB88+mOBxxWRpAcNHH2JPTswoDAe6TXkD6w8aS44i5CKN2OB8avj013yR2Sq0aO8r6ELgHs9iWdfBsDA9/wqhQu2+/fv++qci8lkeCzIU0qF+qAPlXuozlqRmtoyxz7WD3lQxC5+GKzzBw1p4wivoIcNnfG3u7+8V5jj86ZuT+NokTWFIIyCCD3ivLx6kKk9VIJ79xjNcnA+Hfc8Ij1asEnOMdT0x/vqajSp+fJ23ZEc426BFcIutnwWxvgAnr8BUNwPiz2lwlxGSGQ7gZ9dDjUh8QR3eOO/FOHG7dHhcSdAC2e8FRnNV+N/j4fyrZgl8UZssfJ9cxPlQemRXukL0PcfkurNllJZ7d+z1k7sukMufEgEDPfin2t5lYUUUUAUUUUAmcf24h+darj9GVs/xLXiuvnWHS9vP3IzQt4BZ8YP+YkY/SNRl/bmSNkDtGWGzr7SnuI8cEfGsOdfM2YX8Tgs+CmO7mue1ZhMqjsz0Ur39fkMDqazw7gccE89wpbVcYLgkaRp8P8AXNaIuMvF6t3E4Yf2sSM8UnmNIJjPiG+ZrVdTSXn4KNJIrdvxsjqUeRe+ONDhhnoXONjtmoVIn4J6GVXUMhDKwyCNwR4g+FdvJozPeOOgMMfxSPWR/wBUVHyOkMZJwkcaE7dFVR/pTByhYtFbguumSZmmcd4MhyFPmq6V/Rq3Xj8myrPL40TtFYrXPOqDLsqjxYgD7a2GU20VDS802anBuoCfBZFY/qqSaG5ji20iZ896QSkfPTj7aAmaKh240/0bW4bPlGv8bivMnELv6FooHjJOq494RHoDm565Ziv7cxyFlKeujJgsrAdwOxz0xXzJG+cjvHVehU+BHcR4V9OwX11KxCSWK46hXkmI94HZ5+yo3jPJJuyDcywsRnBjtwjDPXDNIx3qMo2dTopHlGdhPpUHQysSO71dgw8fW9Xamq/mkUAxoJAD6yg4bH5PcT5VYsno8t2WJHkmKQZ7JVZYwmfax2aqd8nOeuTXXDyLZr1SRvzpZCPlqrNk1uqVl8cyUaKm+/kf1Zc/V7J9WflXq24sDky6IRn1Q0i68flL9E+WTVxQ8oWKnItYT+cob+LNSNvw2GP8XFGn5qKP3Cj1I0PyGULfzi4SRYsyKsZchFZxIw9iJdIOctgnyXzqH4VyddzOim3uI0Y+tIYWOkeOliur3ZFfTlR1/wAQMbKBDJIG70A28z/vvq6GJRVIqlkcnZG8h8Kt7a0VLZi66mLuww5kBw+tdtDAjTp7sYpkqCj/AAV6V+jdRlx/ixYDbeLRlf8ALNToq0gFFFFAYzWGYDcnAHj0pb4PZyXMIee4lLEsrpGRGiujFWA0jX1HexrtHK1pnU0CSN9aUdo3zkzQGji3GrCRGhlnhcSKUZFcMxB2xpXJzSvw+WUFojFPNo2WURMolXuY6goD+PdncddrEihVRhVCjwAwPkK94qE8alyTjNx4EeO3um9m1Yf4kkafuLH7K3Jwa9butove8khHwCpn505UVBYIIk80xOfk6Z2Qy3alUcPpjgChiu66tbvkA4OPECpmPgr/AE7q5byyi/wIKmKxmrYpJUityb8siBy3DjDdrJ+fNKw+RfFZg5Ys09m1twfHs0J+ZGakprpF9pgPj/KuGXjMY6Zb3Db5mpqDfCK5ZIx5ZIRoFGFAAHcBgfIV7qAm46x9lQPec/0qB43zPLGQgVpHKu+lSFwie0Sx6dcVbHXmyiW1BcD07gdSBVV81RycU4seGmRo7S2jWSYId5SQGAP6ygZzjDHripy1uRKiyDOHUMM9cHp30t8YuTw7i1vxBv8Aw95GIJj9R1AXV+yh9wfyzzLhcESw5+42qNvN/ovtrW2e6sDJBcWqmVSHY6ggJYbnY6c9PjsafOReMm8sLe4YDVInrY6alYq5HkSpNKHPHM5vmbhfDsSyTDTPKDmKGI+1lhscjbbxI6002HZ8PghtY1LCKNRnIGfEnbqTkn31UlZpSbGSjNK83HZD7IC+7c/M/wBKjb7ipGO0kI1EKMkgEnoPDuNSWNstWGTHOa8RerqPLO9Rl7zLDGpYtsO/oNzgbnzpGbjittEpZmyIyyssTsO4SEEePyqPu7vtHNtciGQ6S6hCww6etobvBIBOQfEVYsP2WR1/sfZeZicaAgyNQ9bOR4jy86h4Oae3dkWVsjfYFQQDglTgagDtkUsQ5T/tOlWS5WMav7SHWqqFBPtJqx4Gt3KsahQzyZkjUwlDheyCndcZ3zgEsetT7aSLezFIeuIzZhtZyfWinjz7nzC/2SE/CmRWqqOcuNXC2ptYLbt1ukkUuHxoOgt6q43OkMwOR0px9G/BmtOHwQuwZgC5xuo1nVpB78ZrNLwzFJUxoorGaM1GyJDcFbTPdQ/VkWUeSzL/APdJKmqhLoFL6Fu6aGSJvzoyHj+wzVv4nxMxnSFycZyTtUoxcnSIzmoq2SleSaS7rm5e17HtQrnbAHeeilugJAOB5VH8Q5lhXZ5Sxycgam06ThsgD1QDnc1oWrN8mWW5FcIe5eIRr1YfDf8AdXHLx1R7Kk/YKSbziLs8cVtoZpE7Qu2SipnAOB7RJ27ulck9zM0kVvJIsBZGdmjxl9LYCoWGFOMEjfGRV0dSPtlL25vgdZuMuegVft/fUTxLjYTPay49UvjJ9lcBjgdwyPnSfxFW1NFFK1ysQjnIJDFHjkBCBgNywB2Ph51t4rxOG4ltxGS6szRyEKcIs66dLHbDatJx5GrlgjH0UyyTlyyXuOYIlZgA8ipjW6JqRM+LDy3OAcVHX/GJ7do2meFg5BMKKdSRk4MgfJJA6nKgVKcsW7R28cbJoaPKkDGGwfb/AEhg1wDgExMytLGEnZi7KpMzo3SPJ2UAbbZqa6Uys2JLJctLibsYonKYQKXbABLszAhVOdtqXLeNG06maaC2Z4JChJ1REh4mYL7SA+qQPDNN3EeBWyhHnhU+skYZlJyWOlNR9+NzXVY8HK8QeMEIGtkYgd2l2Ube7b4VzuwXsmscm/CNHD+M28raIZFcgZwudh57bVA8Xebi0zcLg0pbwsHuJiNRBByEUbd/nuc5wBvZ0fBEA3JY/L91I3oQZR98EP41btiwPXG4B+YasObNGaqJt18Dg+pnB6PuI/ei5fhd4qp2j64bgDCy6ugY/YM9D6vgS5873KQJ28h0oo9Y9e/bb3kV186cqQ8RgMMowRvHIB60beI8R3Ed4qjuOcYuWMfB7yaNkhnUNPqyWUeyGbPdkDJ3BwDnGaoT8m6Lp2N/ErtZJIW1zG3ni1BY9XrEYKnCjV7JOceFc8/CDKkoijeOPSNCSEgySIwbIVj6oIBXzzU/xnhbRC1k0hEinjQZxgLKOyH8S/7NNUPLx+k/wA/ma091JeDZ3VFC28bNEQv4MlMLt7BxgdPDyqK4dwVx2QcoqxNqCRgku+CCzO25zknGKsiLgkQ6qT7z/Ku6KBV9lQvuGKq7zXBV+RXBXtpyo5SJDrZIiWAICqTkldXf6udvhUvLyakrBpkiJ8Suo/Pam+s1B5JMg882JfF+EJBJY6fZNwYjtgASW8qjAHQdB8aOG80LFaWwCl2CRxEk6QZFGlkGxZ2yDsAcb56VLc62rSWkmhtMkemSNsZxJGwZTjvGRg+RNJYlVk1xkKYpeyjdtlQRnSzMcfT9dgSMH1d+hrBt5cqqOPl+2Mcet+RyXmMKwWWMpkFshgyhQQCx6NgFlBONs1NdqPEVXYmLPHNIykI0sYAC6TGEcu2VYhgQqbd3Sov7w33hL/mf61iwbWwl05lcl9f6dnjSY7848WggMDSSIjpKsgVmAOj8XI2O8BXJrgtuYIb+IXFvr0K7xZdSuSuDkZ6jf+XUGtvpH5St7u3eaVNUtvDI0bBmB2GrSce0Mjv8amW4en3MiQIqIqqY1UAADuAHur3cUqkmY88eqDRW9hZFruZJHwEm7ZYwN5CwGhye9VxjA7xXfYxCK9nAX8eiSBh9ZMq6n5qfjU/d8qLcAdtGhx01dR7iNxXfwzlOKFdKYVSckKMZJ6k5z4D5VvlswXs85a+SXoSLbgUqHVE6o0byCMMMo0LkMEIHs4YtjHSpGHh8s2VukgkX6KKrNg+OW/pT5FwuNei59+9dSoB0AFUPb+kXx037Yp2HAiihY4ljXwGF+wdakouBN9J8e4f1qcAozVUtibLo6uNfsjouDxjuJ95rtjgVfZAHurg4Rx+C5eZIWLNbv2cgwRhuu2evfuPCpPNVOTfJdHHGPCOXiNgk0bRSqHRxhgf97HO+fIVx8G5fitizRhy7gBnkdncqvsrqYk6Rk7edSF1eRxjMjpGPF2Cj5k1HDmm0J0rcRyN4RntD8kzXLdUSpXZLmq85n5FuBdm/4ZMIJ2/Gxt+Lm8/InvBHmMHOWxeYFYHs4bl8f3TLn4yaRXk8TuWHqWZB/vZY0H7Gs/ZXDokS2HMVwvZSS21sjDDSR51+eMb9PDHvHWpbh/ovsksmtXUyM51POdpS/cyn6IHh885JqU4xc8SWGR4YrUyKuVj1SOX8gxEYBxnGxzSDcX/GtJvLmT7kXVFCkCqvrmWRVZiCTghSxBJ7ht1z0XQ98i8uTWMDW804uI1b8DlSCkfcpyT39B0Hd4Uzu4UEkgDvJ2HzqpOJ2N3IcrxG5X8k40/9Psz9tQ8nK0zHU720jfWeF2b5tIc/Op9tmd7EfRbt1zVZR7NdQA+AdSfkCTUfcc92ikhTJIfyInI+ZAFV5FwCfoblFHhHAF+RLkD5Vvj5aj/tHlm/OfC/qoAK720Qew/SQwX/AKVYlOmO3kd+5SyBj+ipdh8q7uV+YL+/VnENvaIrMnrs80mpdiNA7MD3k/CoWzs44hpijRB4KAP/ANqe9Hcu14n1Lkn/ADI0c/vqMo0Tw5et0beN2c5RY3umZpTpwkaIugbuxzqbAG2x6svjXqbhsYUEFo+zQLqQ4IRR0PUNgZ656nxNdIk7SaWTuU9kvuT2/wBvIP5grXxBcoE/4jJH+sRq/Z1H4VDpR6GNdMbIHlDhMstxM1y5bsmQqp66JFWVUOMBQrHBxu5jHQDBsLT7qguFj/vC7x07K3Hx/Cfy00wVBY4q/BQ5Nu2cnF2AglJBIEbkgDJI0nYDvNQvAuYrRbaBWu7YMsSBszR9VUBh18aZa8lB4CpnCEk5usR/6uA+6RWx+qTWl+eLEDInDfmq7fuWpy5hDqyturAqR4gjBHyqkbnhk9ooS4ikAQae1Clo2C7Biy5C5GNmx8a0a2KGSVSlRj3M+XDBSxx6ixpfSHaj2RM/uiYfxYrim9JK49S1mJ/LaNR8wzH7Kr2K/ibdZIz7mH9a5LHiIzJ2rqvr5TUQMxkDSRnqOpz516H4WBNJy5PI/k9uSbUEq/T9j/L6RLk+zbQp5tM7/YI1/fUhytxm8vmmzJFCkTIvqRZLMy6iMu5xgFe76VV7ZziU4gDTnwiVnx7yNl+NWj6O+EPb2p7VCkksryupIJGcKo2OPYRftqjcx4Mcax8/3Zr/AOfn2ss28qpV9UQUvo8uo7p5rTiLwrcMGnUxqSxB30lcAZycbZGTuab15agIIftZAe6SaVh8i2KmMVmvOPYIu15ctIzlLaBSO8Rpn54zUnis0UBjFGKzRQGCKX+c+DSXUCpCyK8c0co16tLdmc6SV3GfGmGsYoGrKr4i11bI0lzaMEQFneKRJEVR1Y50t07gprltePxOiuFnCsMqxgm0sD0IbTgj3Gnb0nPjhN6f7hh89v5179G0enhdkP8A28Z/WGf51NZGUPXgxJ+/sHczE+ASQn5aa1Tcwxq6R9nOXlOI17F17Q+ClwoPzq4KrTn0545wdfypW+QrvcZxa0T1BwjiE3swx2wP0pn1uP8AlR7fN6a+VuXfuRZNUzTSTMGdiqqMqoUBUHsrgDYk++p4V5lcKCT0AJ+VQcmy2GOMeBDS/ePt5x68H3YYI4QPwmouEdkYnDZmMjaTtjO4xvL2lwstzEgOGj1ysh2dSq9mMqdx+NOD0ONqh+EJqh4Qn/Fke6Pn+DkkGf0pVp+CDOcb+NcLut1RH8N4cY5riUvq7d1YDGNAVFXTnPrbhm7vaqSoooQCiiigCsVmigK55ptIzx3h+uNHEkE6kMoIJXfcEb9e+nlOGQgg9jGMAAeouwHQDbYCk3nFsca4P5/dQ/YWn6gEH0bLpu+LJ9W7DfrJ/pT+KQuQjjiXGB/fxH5oafaAKKKKAKKKKAKKKKAKxmgmk30jc3/cUSxwDXeXB0QJ1OScayPAHp4nFAL/AKRr9uIXUfBrY+0yvdOOkaJhgvvHqn36B31ZdharFGkaDCxqqqPAKMAfIUsejjlL7hgJlOu6nOud+/USToB8Bn4nJ26BvoAqteZxq5j4YPqxTH9hz/KrKqs+LnPNFmPq2sh+ayCgLMrTeQl43UbFlYA+GRit1FAK3CuByQzWS+1Fa2TQ6/GTMKqcdd1R6aaKKAKKKKAKKKKAKKKKAr/nfH354L46rr/41p/pF9IPCLprmyvbSJZ2su2JiL6C/aBR6pxjoD8cVJcpc5peu8Jimt7iIZkhlUgqM4yGxhhnoe+gIrkT/wA04x/jQ/wU/Ug8T5QvIbma84ddBXnbXLBMoMbsowMON17/AJ9aauXrm4kgVrqJYZtwyK2pdjgEHzG+O6gJSiiigCiiigCiiigOfiFx2cbvgtoVm0jqdIzgedVl6J7AXssnF7gh5pHZI0zkQKo04HgdJwPIk/SNWoRSjyzygbO9u5o5R9z3JDCHT7En0jnOMZz3d/lkgN2KzRRQBVZ8YGOZ7In6VrIo94EhqzKUOe+SxfaJY5Wt7qDJhlXoPyWHeCfl5jIIDdWaieV47lbaNbxkedQQ7J7JwTpPv04z51LUAUUUUAUUUUB/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38100" y="-914400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0" name="投影片編號版面配置區 6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solidFill>
                  <a:srgbClr val="898989"/>
                </a:solidFill>
                <a:latin typeface="Arial" panose="020B0604020202020204" pitchFamily="34" charset="0"/>
              </a:rPr>
              <a:t>57</a:t>
            </a:r>
            <a:endParaRPr lang="en-US" altLang="zh-TW" sz="14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19672" y="320377"/>
            <a:ext cx="67691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問題與討論</a:t>
            </a:r>
            <a:endParaRPr lang="en-US" altLang="zh-TW" sz="36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7920880" cy="470869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 rot="20832640">
            <a:off x="3171295" y="1721055"/>
            <a:ext cx="5256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Eras Demi ITC" panose="020B0805030504020804" pitchFamily="34" charset="0"/>
              </a:rPr>
              <a:t>Our job is to </a:t>
            </a:r>
            <a:r>
              <a:rPr lang="en-US" altLang="zh-TW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teach the students we have</a:t>
            </a:r>
            <a:r>
              <a:rPr lang="en-US" altLang="zh-TW" sz="2000" dirty="0" smtClean="0">
                <a:latin typeface="Eras Demi ITC" panose="020B0805030504020804" pitchFamily="34" charset="0"/>
              </a:rPr>
              <a:t>.</a:t>
            </a:r>
          </a:p>
          <a:p>
            <a:pPr algn="ctr"/>
            <a:r>
              <a:rPr lang="en-US" altLang="zh-TW" sz="2000" dirty="0" smtClean="0">
                <a:latin typeface="Eras Demi ITC" panose="020B0805030504020804" pitchFamily="34" charset="0"/>
              </a:rPr>
              <a:t>Not the ones we would like to have.</a:t>
            </a:r>
          </a:p>
          <a:p>
            <a:pPr algn="ctr"/>
            <a:r>
              <a:rPr lang="en-US" altLang="zh-TW" sz="2000" dirty="0" smtClean="0">
                <a:latin typeface="Eras Demi ITC" panose="020B0805030504020804" pitchFamily="34" charset="0"/>
              </a:rPr>
              <a:t>Not the ones we used to have.</a:t>
            </a:r>
          </a:p>
          <a:p>
            <a:pPr algn="ctr"/>
            <a:r>
              <a:rPr lang="en-US" altLang="zh-TW" sz="2000" dirty="0" smtClean="0">
                <a:latin typeface="Eras Demi ITC" panose="020B0805030504020804" pitchFamily="34" charset="0"/>
              </a:rPr>
              <a:t>Those we have </a:t>
            </a:r>
            <a:r>
              <a:rPr lang="en-US" altLang="zh-TW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right now</a:t>
            </a:r>
            <a:r>
              <a:rPr lang="en-US" altLang="zh-TW" sz="2000" dirty="0" smtClean="0">
                <a:latin typeface="Eras Demi ITC" panose="020B0805030504020804" pitchFamily="34" charset="0"/>
              </a:rPr>
              <a:t>.</a:t>
            </a: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All of them.</a:t>
            </a:r>
          </a:p>
          <a:p>
            <a:pPr algn="ctr"/>
            <a:r>
              <a:rPr lang="en-US" altLang="zh-TW" sz="2000" dirty="0" smtClean="0">
                <a:latin typeface="Eras Demi ITC" panose="020B0805030504020804" pitchFamily="34" charset="0"/>
              </a:rPr>
              <a:t>~Dr. Kevin Maxwell</a:t>
            </a:r>
          </a:p>
          <a:p>
            <a:endParaRPr lang="zh-TW" altLang="en-US" sz="20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信念分享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幾句可作為工作信念的名言（二）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67" y="188640"/>
            <a:ext cx="1060658" cy="1060658"/>
          </a:xfrm>
          <a:prstGeom prst="rect">
            <a:avLst/>
          </a:prstGeom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8278065" y="6116828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A9A9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B2B787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dirty="0" smtClean="0">
                <a:solidFill>
                  <a:srgbClr val="5C8787"/>
                </a:solidFill>
                <a:latin typeface="Verdana" panose="020B0604030504040204" pitchFamily="34" charset="0"/>
              </a:rPr>
              <a:t>6</a:t>
            </a:r>
            <a:endParaRPr lang="zh-TW" altLang="en-US" sz="1600" dirty="0">
              <a:solidFill>
                <a:srgbClr val="5C878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信念分享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幾句可作為工作信念的名言（三）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67" y="188640"/>
            <a:ext cx="1060658" cy="1060658"/>
          </a:xfrm>
          <a:prstGeom prst="rect">
            <a:avLst/>
          </a:prstGeom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8387904" y="6165304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A9A9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B2B787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dirty="0" smtClean="0">
                <a:solidFill>
                  <a:srgbClr val="5C8787"/>
                </a:solidFill>
                <a:latin typeface="Verdana" panose="020B0604030504040204" pitchFamily="34" charset="0"/>
              </a:rPr>
              <a:t>7</a:t>
            </a:r>
            <a:endParaRPr lang="zh-TW" altLang="en-US" sz="1600" dirty="0">
              <a:solidFill>
                <a:srgbClr val="5C8787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Picture 6" descr="http://www.quotesbuddy.com/uploads/2009/10/Education-Quotes-Graphics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7" y="1556792"/>
            <a:ext cx="5208683" cy="390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653136"/>
            <a:ext cx="4968552" cy="1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5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信念分享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   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幾句可作為工作信念的名言（四）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67" y="188640"/>
            <a:ext cx="1060658" cy="1060658"/>
          </a:xfrm>
          <a:prstGeom prst="rect">
            <a:avLst/>
          </a:prstGeom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8244408" y="6122350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A9A9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B2B787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644B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dirty="0" smtClean="0">
                <a:solidFill>
                  <a:srgbClr val="5C8787"/>
                </a:solidFill>
                <a:latin typeface="Verdana" panose="020B0604030504040204" pitchFamily="34" charset="0"/>
              </a:rPr>
              <a:t>8</a:t>
            </a:r>
            <a:endParaRPr lang="zh-TW" altLang="en-US" sz="1600" dirty="0">
              <a:solidFill>
                <a:srgbClr val="5C8787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1762281" y="2486526"/>
            <a:ext cx="2889727" cy="2889727"/>
          </a:xfrm>
          <a:custGeom>
            <a:avLst/>
            <a:gdLst>
              <a:gd name="connsiteX0" fmla="*/ 0 w 2889727"/>
              <a:gd name="connsiteY0" fmla="*/ 1444864 h 2889727"/>
              <a:gd name="connsiteX1" fmla="*/ 1444864 w 2889727"/>
              <a:gd name="connsiteY1" fmla="*/ 0 h 2889727"/>
              <a:gd name="connsiteX2" fmla="*/ 2889728 w 2889727"/>
              <a:gd name="connsiteY2" fmla="*/ 1444864 h 2889727"/>
              <a:gd name="connsiteX3" fmla="*/ 1444864 w 2889727"/>
              <a:gd name="connsiteY3" fmla="*/ 2889728 h 2889727"/>
              <a:gd name="connsiteX4" fmla="*/ 0 w 2889727"/>
              <a:gd name="connsiteY4" fmla="*/ 1444864 h 288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727" h="2889727">
                <a:moveTo>
                  <a:pt x="0" y="1444864"/>
                </a:moveTo>
                <a:cubicBezTo>
                  <a:pt x="0" y="646888"/>
                  <a:pt x="646888" y="0"/>
                  <a:pt x="1444864" y="0"/>
                </a:cubicBezTo>
                <a:cubicBezTo>
                  <a:pt x="2242840" y="0"/>
                  <a:pt x="2889728" y="646888"/>
                  <a:pt x="2889728" y="1444864"/>
                </a:cubicBezTo>
                <a:cubicBezTo>
                  <a:pt x="2889728" y="2242840"/>
                  <a:pt x="2242840" y="2889728"/>
                  <a:pt x="1444864" y="2889728"/>
                </a:cubicBezTo>
                <a:cubicBezTo>
                  <a:pt x="646888" y="2889728"/>
                  <a:pt x="0" y="2242840"/>
                  <a:pt x="0" y="144486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01931" tIns="501931" rIns="501931" bIns="501931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6200" kern="1200"/>
          </a:p>
        </p:txBody>
      </p:sp>
      <p:sp>
        <p:nvSpPr>
          <p:cNvPr id="14" name="手繪多邊形 13"/>
          <p:cNvSpPr/>
          <p:nvPr/>
        </p:nvSpPr>
        <p:spPr>
          <a:xfrm>
            <a:off x="2484713" y="1327081"/>
            <a:ext cx="1444863" cy="1444863"/>
          </a:xfrm>
          <a:custGeom>
            <a:avLst/>
            <a:gdLst>
              <a:gd name="connsiteX0" fmla="*/ 0 w 1444863"/>
              <a:gd name="connsiteY0" fmla="*/ 722432 h 1444863"/>
              <a:gd name="connsiteX1" fmla="*/ 722432 w 1444863"/>
              <a:gd name="connsiteY1" fmla="*/ 0 h 1444863"/>
              <a:gd name="connsiteX2" fmla="*/ 1444864 w 1444863"/>
              <a:gd name="connsiteY2" fmla="*/ 722432 h 1444863"/>
              <a:gd name="connsiteX3" fmla="*/ 722432 w 1444863"/>
              <a:gd name="connsiteY3" fmla="*/ 1444864 h 1444863"/>
              <a:gd name="connsiteX4" fmla="*/ 0 w 1444863"/>
              <a:gd name="connsiteY4" fmla="*/ 722432 h 144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863" h="1444863">
                <a:moveTo>
                  <a:pt x="0" y="722432"/>
                </a:moveTo>
                <a:cubicBezTo>
                  <a:pt x="0" y="323444"/>
                  <a:pt x="323444" y="0"/>
                  <a:pt x="722432" y="0"/>
                </a:cubicBezTo>
                <a:cubicBezTo>
                  <a:pt x="1121420" y="0"/>
                  <a:pt x="1444864" y="323444"/>
                  <a:pt x="1444864" y="722432"/>
                </a:cubicBezTo>
                <a:cubicBezTo>
                  <a:pt x="1444864" y="1121420"/>
                  <a:pt x="1121420" y="1444864"/>
                  <a:pt x="722432" y="1444864"/>
                </a:cubicBezTo>
                <a:cubicBezTo>
                  <a:pt x="323444" y="1444864"/>
                  <a:pt x="0" y="1121420"/>
                  <a:pt x="0" y="72243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-1706251"/>
              <a:satOff val="1450"/>
              <a:lumOff val="2843"/>
              <a:alphaOff val="0"/>
            </a:schemeClr>
          </a:fillRef>
          <a:effectRef idx="0">
            <a:schemeClr val="accent3">
              <a:alpha val="50000"/>
              <a:hueOff val="-1706251"/>
              <a:satOff val="1450"/>
              <a:lumOff val="284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36995" tIns="236995" rIns="236995" bIns="23699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000" kern="1200" dirty="0" smtClean="0">
                <a:solidFill>
                  <a:schemeClr val="accent3">
                    <a:lumMod val="50000"/>
                  </a:schemeClr>
                </a:solidFill>
                <a:latin typeface="Eras Bold ITC" panose="020B0907030504020204" pitchFamily="34" charset="0"/>
              </a:rPr>
              <a:t>Takes  hands</a:t>
            </a:r>
            <a:endParaRPr lang="zh-TW" altLang="en-US" sz="2000" kern="1200" dirty="0">
              <a:solidFill>
                <a:schemeClr val="accent3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4423459" y="3208958"/>
            <a:ext cx="1444863" cy="1444863"/>
          </a:xfrm>
          <a:custGeom>
            <a:avLst/>
            <a:gdLst>
              <a:gd name="connsiteX0" fmla="*/ 0 w 1444863"/>
              <a:gd name="connsiteY0" fmla="*/ 722432 h 1444863"/>
              <a:gd name="connsiteX1" fmla="*/ 722432 w 1444863"/>
              <a:gd name="connsiteY1" fmla="*/ 0 h 1444863"/>
              <a:gd name="connsiteX2" fmla="*/ 1444864 w 1444863"/>
              <a:gd name="connsiteY2" fmla="*/ 722432 h 1444863"/>
              <a:gd name="connsiteX3" fmla="*/ 722432 w 1444863"/>
              <a:gd name="connsiteY3" fmla="*/ 1444864 h 1444863"/>
              <a:gd name="connsiteX4" fmla="*/ 0 w 1444863"/>
              <a:gd name="connsiteY4" fmla="*/ 722432 h 144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863" h="1444863">
                <a:moveTo>
                  <a:pt x="0" y="722432"/>
                </a:moveTo>
                <a:cubicBezTo>
                  <a:pt x="0" y="323444"/>
                  <a:pt x="323444" y="0"/>
                  <a:pt x="722432" y="0"/>
                </a:cubicBezTo>
                <a:cubicBezTo>
                  <a:pt x="1121420" y="0"/>
                  <a:pt x="1444864" y="323444"/>
                  <a:pt x="1444864" y="722432"/>
                </a:cubicBezTo>
                <a:cubicBezTo>
                  <a:pt x="1444864" y="1121420"/>
                  <a:pt x="1121420" y="1444864"/>
                  <a:pt x="722432" y="1444864"/>
                </a:cubicBezTo>
                <a:cubicBezTo>
                  <a:pt x="323444" y="1444864"/>
                  <a:pt x="0" y="1121420"/>
                  <a:pt x="0" y="72243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-3412502"/>
              <a:satOff val="2900"/>
              <a:lumOff val="5686"/>
              <a:alphaOff val="0"/>
            </a:schemeClr>
          </a:fillRef>
          <a:effectRef idx="0">
            <a:schemeClr val="accent3">
              <a:alpha val="50000"/>
              <a:hueOff val="-3412502"/>
              <a:satOff val="2900"/>
              <a:lumOff val="568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36995" tIns="236995" rIns="236995" bIns="23699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000" kern="1200" dirty="0" smtClean="0">
                <a:solidFill>
                  <a:schemeClr val="accent3">
                    <a:lumMod val="50000"/>
                  </a:schemeClr>
                </a:solidFill>
                <a:latin typeface="Eras Bold ITC" panose="020B0907030504020204" pitchFamily="34" charset="0"/>
              </a:rPr>
              <a:t>Open minds</a:t>
            </a:r>
            <a:endParaRPr lang="zh-TW" altLang="en-US" sz="2000" kern="1200" dirty="0">
              <a:solidFill>
                <a:schemeClr val="accent3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2484713" y="5090835"/>
            <a:ext cx="1444863" cy="1444863"/>
          </a:xfrm>
          <a:custGeom>
            <a:avLst/>
            <a:gdLst>
              <a:gd name="connsiteX0" fmla="*/ 0 w 1444863"/>
              <a:gd name="connsiteY0" fmla="*/ 722432 h 1444863"/>
              <a:gd name="connsiteX1" fmla="*/ 722432 w 1444863"/>
              <a:gd name="connsiteY1" fmla="*/ 0 h 1444863"/>
              <a:gd name="connsiteX2" fmla="*/ 1444864 w 1444863"/>
              <a:gd name="connsiteY2" fmla="*/ 722432 h 1444863"/>
              <a:gd name="connsiteX3" fmla="*/ 722432 w 1444863"/>
              <a:gd name="connsiteY3" fmla="*/ 1444864 h 1444863"/>
              <a:gd name="connsiteX4" fmla="*/ 0 w 1444863"/>
              <a:gd name="connsiteY4" fmla="*/ 722432 h 144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863" h="1444863">
                <a:moveTo>
                  <a:pt x="0" y="722432"/>
                </a:moveTo>
                <a:cubicBezTo>
                  <a:pt x="0" y="323444"/>
                  <a:pt x="323444" y="0"/>
                  <a:pt x="722432" y="0"/>
                </a:cubicBezTo>
                <a:cubicBezTo>
                  <a:pt x="1121420" y="0"/>
                  <a:pt x="1444864" y="323444"/>
                  <a:pt x="1444864" y="722432"/>
                </a:cubicBezTo>
                <a:cubicBezTo>
                  <a:pt x="1444864" y="1121420"/>
                  <a:pt x="1121420" y="1444864"/>
                  <a:pt x="722432" y="1444864"/>
                </a:cubicBezTo>
                <a:cubicBezTo>
                  <a:pt x="323444" y="1444864"/>
                  <a:pt x="0" y="1121420"/>
                  <a:pt x="0" y="72243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-5118753"/>
              <a:satOff val="4351"/>
              <a:lumOff val="8530"/>
              <a:alphaOff val="0"/>
            </a:schemeClr>
          </a:fillRef>
          <a:effectRef idx="0">
            <a:schemeClr val="accent3">
              <a:alpha val="50000"/>
              <a:hueOff val="-5118753"/>
              <a:satOff val="4351"/>
              <a:lumOff val="853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36995" tIns="236995" rIns="236995" bIns="23699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kern="1200" dirty="0" smtClean="0">
                <a:solidFill>
                  <a:schemeClr val="accent3">
                    <a:lumMod val="50000"/>
                  </a:schemeClr>
                </a:solidFill>
                <a:latin typeface="Eras Bold ITC" panose="020B0907030504020204" pitchFamily="34" charset="0"/>
              </a:rPr>
              <a:t>Touches heart</a:t>
            </a:r>
            <a:endParaRPr lang="zh-TW" altLang="en-US" kern="1200" dirty="0">
              <a:solidFill>
                <a:schemeClr val="accent3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539552" y="3189194"/>
            <a:ext cx="1444863" cy="1444863"/>
          </a:xfrm>
          <a:custGeom>
            <a:avLst/>
            <a:gdLst>
              <a:gd name="connsiteX0" fmla="*/ 0 w 1444863"/>
              <a:gd name="connsiteY0" fmla="*/ 722432 h 1444863"/>
              <a:gd name="connsiteX1" fmla="*/ 722432 w 1444863"/>
              <a:gd name="connsiteY1" fmla="*/ 0 h 1444863"/>
              <a:gd name="connsiteX2" fmla="*/ 1444864 w 1444863"/>
              <a:gd name="connsiteY2" fmla="*/ 722432 h 1444863"/>
              <a:gd name="connsiteX3" fmla="*/ 722432 w 1444863"/>
              <a:gd name="connsiteY3" fmla="*/ 1444864 h 1444863"/>
              <a:gd name="connsiteX4" fmla="*/ 0 w 1444863"/>
              <a:gd name="connsiteY4" fmla="*/ 722432 h 144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863" h="1444863">
                <a:moveTo>
                  <a:pt x="0" y="722432"/>
                </a:moveTo>
                <a:cubicBezTo>
                  <a:pt x="0" y="323444"/>
                  <a:pt x="323444" y="0"/>
                  <a:pt x="722432" y="0"/>
                </a:cubicBezTo>
                <a:cubicBezTo>
                  <a:pt x="1121420" y="0"/>
                  <a:pt x="1444864" y="323444"/>
                  <a:pt x="1444864" y="722432"/>
                </a:cubicBezTo>
                <a:cubicBezTo>
                  <a:pt x="1444864" y="1121420"/>
                  <a:pt x="1121420" y="1444864"/>
                  <a:pt x="722432" y="1444864"/>
                </a:cubicBezTo>
                <a:cubicBezTo>
                  <a:pt x="323444" y="1444864"/>
                  <a:pt x="0" y="1121420"/>
                  <a:pt x="0" y="722432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-6825004"/>
              <a:satOff val="5801"/>
              <a:lumOff val="11373"/>
              <a:alphaOff val="0"/>
            </a:schemeClr>
          </a:fillRef>
          <a:effectRef idx="0">
            <a:schemeClr val="accent3">
              <a:alpha val="50000"/>
              <a:hueOff val="-6825004"/>
              <a:satOff val="5801"/>
              <a:lumOff val="1137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36995" tIns="236995" rIns="236995" bIns="23699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00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Shapes the future</a:t>
            </a:r>
            <a:endParaRPr lang="zh-TW" altLang="en-US" sz="20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67" y="2924944"/>
            <a:ext cx="1952021" cy="195202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37" y="1330911"/>
            <a:ext cx="304407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BD0A909-D35E-4A75-8839-300C9A6B5A1C}" type="slidenum">
              <a:rPr kumimoji="0" lang="zh-TW" altLang="en-US">
                <a:solidFill>
                  <a:srgbClr val="5C8787"/>
                </a:solidFill>
              </a:rPr>
              <a:pPr eaLnBrk="1" hangingPunct="1"/>
              <a:t>9</a:t>
            </a:fld>
            <a:endParaRPr kumimoji="0" lang="zh-TW" altLang="en-US">
              <a:solidFill>
                <a:srgbClr val="5C8787"/>
              </a:solidFill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67" y="188640"/>
            <a:ext cx="1060658" cy="1060658"/>
          </a:xfrm>
          <a:prstGeom prst="rect">
            <a:avLst/>
          </a:prstGeom>
        </p:spPr>
      </p:pic>
      <p:sp>
        <p:nvSpPr>
          <p:cNvPr id="29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5908"/>
            <a:ext cx="8280400" cy="82391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     信念分享</a:t>
            </a:r>
            <a: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/>
            </a:r>
            <a:br>
              <a:rPr lang="en-US" altLang="zh-TW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</a:br>
            <a:r>
              <a:rPr lang="zh-TW" altLang="en-US" sz="27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幾句可作為工作信念的名言</a:t>
            </a:r>
            <a:r>
              <a:rPr lang="zh-TW" altLang="en-US" sz="2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（五）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7" y="1628800"/>
            <a:ext cx="6108333" cy="4581250"/>
          </a:xfrm>
          <a:prstGeom prst="rect">
            <a:avLst/>
          </a:prstGeom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399410" y="1499826"/>
            <a:ext cx="37445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以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愛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與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榜樣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實踐融合教育</a:t>
            </a:r>
            <a:endParaRPr lang="en-US" altLang="zh-TW" sz="36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0" name="Picture 4" descr="http://www.relationshipeconomics.net/blog/wp-content/uploads/2013/05/Collaboratio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208187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807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佈景主題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4806</TotalTime>
  <Words>3949</Words>
  <Application>Microsoft Office PowerPoint</Application>
  <PresentationFormat>如螢幕大小 (4:3)</PresentationFormat>
  <Paragraphs>626</Paragraphs>
  <Slides>57</Slides>
  <Notes>53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58" baseType="lpstr">
      <vt:lpstr>Office 佈景主題</vt:lpstr>
      <vt:lpstr>從正向行為支持與輔導談～～       教師在融合教育班級經營之可行策略</vt:lpstr>
      <vt:lpstr>PowerPoint 簡報</vt:lpstr>
      <vt:lpstr>研習大綱</vt:lpstr>
      <vt:lpstr>     融合教育班級經營信念分享</vt:lpstr>
      <vt:lpstr>     信念分享         幾句可作為工作信念的名言（一）</vt:lpstr>
      <vt:lpstr>     信念分享         幾句可作為工作信念的名言（二）</vt:lpstr>
      <vt:lpstr>     信念分享         幾句可作為工作信念的名言（三）</vt:lpstr>
      <vt:lpstr>     信念分享         幾句可作為工作信念的名言（四）</vt:lpstr>
      <vt:lpstr>     信念分享 幾句可作為工作信念的名言（五）</vt:lpstr>
      <vt:lpstr>     信念分享         幾句可作為工作信念的名言（六）</vt:lpstr>
      <vt:lpstr>PowerPoint 簡報</vt:lpstr>
      <vt:lpstr>     正向行為支持與輔導         融合教育的意涵</vt:lpstr>
      <vt:lpstr>     正向行為支持與輔導         合作式教學能促進融合教育成效</vt:lpstr>
      <vt:lpstr>     正向行為支持與輔導         特殊需求學生行為表現的停  看  聽</vt:lpstr>
      <vt:lpstr>       正向行為支持與輔導         融合教育班級經營的挑戰</vt:lpstr>
      <vt:lpstr>     正向行為支持與輔導         特殊需求學生感受同儕與師長接納的重要性</vt:lpstr>
      <vt:lpstr>     正向行為支持與輔導         特殊需求學生成功邁向自立人生的關鍵因素</vt:lpstr>
      <vt:lpstr>     正向行為支持與輔導         特殊需求學生成功邁向自立人生的關鍵因素</vt:lpstr>
      <vt:lpstr>       正向行為支持與輔導         多面向的正向行為支持與輔導</vt:lpstr>
      <vt:lpstr>       正向行為支持與輔導         特殊需求學生的學校適應問題</vt:lpstr>
      <vt:lpstr>       正向行為支持與輔導         特殊需求學生的學校適應問題：why</vt:lpstr>
      <vt:lpstr>       正向行為支持與輔導         特殊需求學生的學校適應問題：why</vt:lpstr>
      <vt:lpstr>       正向行為支持與輔導         特殊需求學生的學校適應問題：why</vt:lpstr>
      <vt:lpstr>       正向行為支持與輔導         特殊需求學生的學校適應問題：what</vt:lpstr>
      <vt:lpstr>       正向行為支持與輔導         特殊需求學生的學校適應問題：what</vt:lpstr>
      <vt:lpstr>       正向行為支持與輔導         特殊需求學生的學校適應問題：what</vt:lpstr>
      <vt:lpstr>       正向行為支持與輔導         特殊需求學生的學校適應問題：what</vt:lpstr>
      <vt:lpstr>       正向行為支持與輔導         特殊需求學生的學校適應問題：what</vt:lpstr>
      <vt:lpstr>       正向行為支持與輔導         特殊需求學生的學校適應問題：what</vt:lpstr>
      <vt:lpstr>       正向行為支持與輔導         特殊需求學生的學校適應問題</vt:lpstr>
      <vt:lpstr>504 教室方案</vt:lpstr>
      <vt:lpstr>PowerPoint 簡報</vt:lpstr>
      <vt:lpstr>PowerPoint 簡報</vt:lpstr>
      <vt:lpstr>PowerPoint 簡報</vt:lpstr>
      <vt:lpstr>PowerPoint 簡報</vt:lpstr>
      <vt:lpstr>代幣制示例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VGH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心靈健康勝於財寶無數</dc:title>
  <dc:creator>Chih-Chien Lin</dc:creator>
  <cp:lastModifiedBy>User</cp:lastModifiedBy>
  <cp:revision>397</cp:revision>
  <cp:lastPrinted>1601-01-01T00:00:00Z</cp:lastPrinted>
  <dcterms:created xsi:type="dcterms:W3CDTF">2000-11-17T15:35:42Z</dcterms:created>
  <dcterms:modified xsi:type="dcterms:W3CDTF">2018-08-27T23:30:44Z</dcterms:modified>
</cp:coreProperties>
</file>